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9" r:id="rId3"/>
    <p:sldId id="271" r:id="rId4"/>
    <p:sldId id="257" r:id="rId5"/>
    <p:sldId id="278" r:id="rId6"/>
    <p:sldId id="274" r:id="rId7"/>
    <p:sldId id="273" r:id="rId8"/>
    <p:sldId id="275" r:id="rId9"/>
    <p:sldId id="276" r:id="rId10"/>
    <p:sldId id="277" r:id="rId11"/>
    <p:sldId id="279" r:id="rId12"/>
    <p:sldId id="280" r:id="rId13"/>
    <p:sldId id="282" r:id="rId14"/>
    <p:sldId id="283" r:id="rId15"/>
    <p:sldId id="284" r:id="rId16"/>
    <p:sldId id="281" r:id="rId17"/>
    <p:sldId id="285" r:id="rId18"/>
    <p:sldId id="286" r:id="rId19"/>
    <p:sldId id="287" r:id="rId20"/>
    <p:sldId id="288" r:id="rId21"/>
    <p:sldId id="289" r:id="rId22"/>
    <p:sldId id="290" r:id="rId23"/>
    <p:sldId id="292" r:id="rId24"/>
    <p:sldId id="293" r:id="rId25"/>
    <p:sldId id="268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EFF"/>
    <a:srgbClr val="FFFF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00" autoAdjust="0"/>
    <p:restoredTop sz="82488" autoAdjust="0"/>
  </p:normalViewPr>
  <p:slideViewPr>
    <p:cSldViewPr snapToGrid="0">
      <p:cViewPr varScale="1">
        <p:scale>
          <a:sx n="84" d="100"/>
          <a:sy n="84" d="100"/>
        </p:scale>
        <p:origin x="38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97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C0A661A-CD2F-4995-9B17-70DE38AC9D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ACFF74-F326-4123-8DCE-16526DB84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5DD0D-429E-4185-9C9A-3A6A61E23666}" type="datetimeFigureOut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450512F-D1B8-4290-AF67-F7686EBD15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1C299E-BEFE-4618-8D54-723B6A7BE6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4C2C4-46B6-4338-A81B-5AB54C4A5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292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A4AAE3-DDF0-4FA2-B52D-0462C6416D48}" type="datetimeFigureOut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B2276-7005-47D2-AFAB-57C803B352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649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tencent.com/product#face-recognition-catalog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loud.tencent.com/document/product/866/33515#.E7.A5.A8.E6.8D.AE.E5.8D.95.E6.8D.AE.E8.AF.86.E5.88.AB.E7.9B.B8.E5.85.B3.E6.8E.A5.E5.8F.A3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开场白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259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cs typeface="+mn-ea"/>
              </a:rPr>
              <a:t>这是微信上传文件的</a:t>
            </a:r>
            <a:r>
              <a:rPr lang="en-US" altLang="zh-CN" dirty="0">
                <a:latin typeface="+mn-ea"/>
                <a:cs typeface="+mn-ea"/>
              </a:rPr>
              <a:t>API</a:t>
            </a:r>
            <a:r>
              <a:rPr lang="zh-CN" altLang="en-US" dirty="0">
                <a:latin typeface="+mn-ea"/>
                <a:cs typeface="+mn-ea"/>
              </a:rPr>
              <a:t>文档，实现一个网盘，最重要的就是知道如何上传一个文件。</a:t>
            </a:r>
            <a:endParaRPr lang="en-US" altLang="zh-CN" dirty="0">
              <a:latin typeface="+mn-ea"/>
              <a:cs typeface="+mn-ea"/>
            </a:endParaRPr>
          </a:p>
          <a:p>
            <a:endParaRPr lang="en-US" altLang="zh-CN" dirty="0">
              <a:latin typeface="+mn-ea"/>
              <a:cs typeface="+mn-ea"/>
            </a:endParaRPr>
          </a:p>
          <a:p>
            <a:r>
              <a:rPr lang="zh-CN" altLang="en-US" dirty="0">
                <a:latin typeface="+mn-ea"/>
                <a:cs typeface="+mn-ea"/>
              </a:rPr>
              <a:t>另外，我们再认识一下云开发的数据库。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286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cs typeface="+mn-ea"/>
              </a:rPr>
              <a:t>相信各位应该都有部分</a:t>
            </a:r>
            <a:r>
              <a:rPr lang="en-US" altLang="zh-CN" dirty="0">
                <a:latin typeface="+mn-ea"/>
                <a:cs typeface="+mn-ea"/>
              </a:rPr>
              <a:t>SQL</a:t>
            </a:r>
            <a:r>
              <a:rPr lang="zh-CN" altLang="en-US" dirty="0">
                <a:latin typeface="+mn-ea"/>
                <a:cs typeface="+mn-ea"/>
              </a:rPr>
              <a:t>数据库的使用经验，由于云开发后台的数据库实际上应该是一个</a:t>
            </a:r>
            <a:r>
              <a:rPr lang="en-US" altLang="zh-CN" dirty="0" err="1">
                <a:latin typeface="+mn-ea"/>
                <a:cs typeface="+mn-ea"/>
              </a:rPr>
              <a:t>MangoDB</a:t>
            </a:r>
            <a:r>
              <a:rPr lang="zh-CN" altLang="en-US" dirty="0">
                <a:latin typeface="+mn-ea"/>
                <a:cs typeface="+mn-ea"/>
              </a:rPr>
              <a:t>，所以我们需要把一些概念跟</a:t>
            </a:r>
            <a:r>
              <a:rPr lang="en-US" altLang="zh-CN" dirty="0">
                <a:latin typeface="+mn-ea"/>
                <a:cs typeface="+mn-ea"/>
              </a:rPr>
              <a:t>SQL</a:t>
            </a:r>
            <a:r>
              <a:rPr lang="zh-CN" altLang="en-US" dirty="0">
                <a:latin typeface="+mn-ea"/>
                <a:cs typeface="+mn-ea"/>
              </a:rPr>
              <a:t>数据库对应起来。</a:t>
            </a:r>
            <a:endParaRPr lang="en-US" altLang="zh-CN" dirty="0">
              <a:latin typeface="+mn-ea"/>
              <a:cs typeface="+mn-ea"/>
            </a:endParaRPr>
          </a:p>
          <a:p>
            <a:endParaRPr lang="en-US" altLang="zh-CN" dirty="0">
              <a:latin typeface="+mn-ea"/>
              <a:cs typeface="+mn-ea"/>
            </a:endParaRPr>
          </a:p>
          <a:p>
            <a:r>
              <a:rPr lang="zh-CN" altLang="en-US" dirty="0">
                <a:latin typeface="+mn-ea"/>
                <a:cs typeface="+mn-ea"/>
              </a:rPr>
              <a:t>我们来具体实操一下数据库，打开</a:t>
            </a:r>
            <a:r>
              <a:rPr lang="en-US" altLang="zh-CN" dirty="0">
                <a:latin typeface="+mn-ea"/>
                <a:cs typeface="+mn-ea"/>
              </a:rPr>
              <a:t>demo</a:t>
            </a:r>
            <a:r>
              <a:rPr lang="zh-CN" altLang="en-US" dirty="0">
                <a:latin typeface="+mn-ea"/>
                <a:cs typeface="+mn-ea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903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cs typeface="+mn-ea"/>
              </a:rPr>
              <a:t>介绍完存储，我们再回来看一眼云函数，刚刚我们说，云函数好像是完全运行在服务器上的，怎么这里出现了了小程序端和服务器端呢？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212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Talk is cheep,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me</a:t>
            </a:r>
            <a:r>
              <a:rPr lang="zh-CN" altLang="en-US" dirty="0"/>
              <a:t> </a:t>
            </a:r>
            <a:r>
              <a:rPr lang="en-US" altLang="zh-CN" dirty="0"/>
              <a:t>the code.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183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开发一个程序，一定离不开数据等等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如何进行数据的存储和查询等 操作，我们已经在刚刚介绍过了，你需要做的其实就是读文档。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接下来我们要说如何去处理用户交互产生的事件，以及更新页面上的数据。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在此之前，我们先介绍一下组件库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549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我们介绍一下组件库。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提高你所编写的程序的美观度，极大程度上帮助你在赛事中夺冠。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我们来安装一个简单易用的组件库。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ColorUI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742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接着，我们搭建第一块积木。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很显然，一个程序要运行，首先需要有用户输入。那么最简单的用户输入，显然是按钮点击，那么我们就从按钮开始。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&lt;button class="cu-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round 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bg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-pink"&gt;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点我增添提示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&lt;/button&gt;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789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然后我们新建一个页面，并且希望点击按钮后能够跳转到这个页面。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933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接着 我们要说一下页面数据。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页面数据的获取，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this.data.key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页面数据的更新，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this.setData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key:xxx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页面相应位置的数据会自动更新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157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接着 我们要说一下页面数据。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页面数据的获取，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this.data.key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页面数据的更新，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this.setData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key:xxx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页面相应位置的数据会自动更新。 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{{}}</a:t>
            </a: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同样还会有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wx:if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…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参考文档地址。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824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我们分析了本期参与人员的数据，大部分同学都是来自通电计等与计算机密切相关的专业。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7593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我们会把网盘的源码放出，但对于研究生而言学会编写这个东西并没有什么太大的意义。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我们更应该着手于开发自己的产品。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我们用了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Part</a:t>
            </a:r>
            <a:r>
              <a:rPr lang="zh-CN" altLang="en-US" dirty="0"/>
              <a:t>对小程序开发进行了引导，这是基础的轮子，依靠这些基础的轮子，各位实际上就已经能举一反三，通过更多的阅读文档，了解小程序开发的各种细节。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52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Talk is cheep,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me</a:t>
            </a:r>
            <a:r>
              <a:rPr lang="zh-CN" altLang="en-US" dirty="0"/>
              <a:t> </a:t>
            </a:r>
            <a:r>
              <a:rPr lang="en-US" altLang="zh-CN" dirty="0"/>
              <a:t>the code.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2976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6456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一些建议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683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重点关注</a:t>
            </a:r>
            <a:r>
              <a:rPr lang="en-US" altLang="zh-CN" dirty="0"/>
              <a:t>ORC</a:t>
            </a:r>
            <a:r>
              <a:rPr lang="zh-CN" altLang="en-US" dirty="0"/>
              <a:t>和文档识别、机器翻译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hlinkClick r:id="rId3"/>
              </a:rPr>
              <a:t>https://cloud.tencent.com/product#face-recognition-catalog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hlinkClick r:id="rId4"/>
              </a:rPr>
              <a:t>https://cloud.tencent.com/document/product/866/33515#.E7.A5.A8.E6.8D.AE.E5.8D.95.E6.8D.AE.E8.AF.86.E5.88.AB.E7.9B.B8.E5.85.B3.E6.8E.A5.E5.8F.A3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639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感谢大家的参与，希望大家填一下活动反馈问卷。关注一下比赛。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152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但是，绝大部分同学，没有接触过小程序的开发。</a:t>
            </a:r>
            <a:endParaRPr lang="en-US" altLang="zh-CN" dirty="0"/>
          </a:p>
          <a:p>
            <a:r>
              <a:rPr lang="zh-CN" altLang="en-US" dirty="0"/>
              <a:t>且，参与人员都是研究生，甚至还有研二、研三和博士的存在。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说明：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大家都具备一定的编程能力，尽管没有接触过云开发，但只要经过一定的引导，就可以很快地上手云开发。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762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所以，今天我们的计划是这样的，首先是一些很基础的引导，这部分我们可能会花上半个小时来进行操作。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由于大家都是研究生，相信举一反三的能力是很强的，因此在基础的引导过后，我们将开始从架构开让大家对云开发模式有更深的开发。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接着，是编程的建议和一些相应竞赛的介绍。可能还会包括一些做产品时的</a:t>
            </a:r>
            <a:r>
              <a:rPr lang="en-US" altLang="zh-CN" dirty="0"/>
              <a:t>idea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471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编程，从来不是一件很容易的事。但只要你对编程的奥义理解得够深，你会发现无论什么框架，所谓的开发其实都是一件事。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那本次工坊活动，我们所说的的</a:t>
            </a:r>
            <a:r>
              <a:rPr lang="en-US" altLang="zh-CN" dirty="0"/>
              <a:t>0</a:t>
            </a:r>
            <a:r>
              <a:rPr lang="zh-CN" altLang="en-US" dirty="0"/>
              <a:t>基础，指的是没有接触过微信小程序开发或者云开发。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所以我们还是需要一些编程的基本功的，毕竟不可能从</a:t>
            </a:r>
            <a:r>
              <a:rPr lang="en-US" altLang="zh-CN" dirty="0"/>
              <a:t>if else</a:t>
            </a:r>
            <a:r>
              <a:rPr lang="zh-CN" altLang="en-US" dirty="0"/>
              <a:t>教起。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513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Talk is cheep,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me</a:t>
            </a:r>
            <a:r>
              <a:rPr lang="zh-CN" altLang="en-US" dirty="0"/>
              <a:t> </a:t>
            </a:r>
            <a:r>
              <a:rPr lang="en-US" altLang="zh-CN" dirty="0"/>
              <a:t>the code.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791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我们从最简单的开始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这里有个网址，是我们编写的关于如何从</a:t>
            </a:r>
            <a:r>
              <a:rPr lang="en-US" altLang="zh-CN" dirty="0"/>
              <a:t>0</a:t>
            </a:r>
            <a:r>
              <a:rPr lang="zh-CN" altLang="en-US" dirty="0"/>
              <a:t>开始获取开发者身份，以及如何认识开发者身份与微信账号的关系。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然后我们会开始认识一个小程序的基础架构和初步体验云函数。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151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经过刚刚的练习，大家已经初步接触了一个小程序。那要开发好一个小程序，我们还需要知道哪些？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实际上，你会发现构建一个小程序，主要就是编写一个网页，然后调取腾讯的</a:t>
            </a:r>
            <a:r>
              <a:rPr lang="en-US" altLang="zh-CN" dirty="0"/>
              <a:t>API(</a:t>
            </a:r>
            <a:r>
              <a:rPr lang="zh-CN" altLang="en-US" dirty="0"/>
              <a:t>当然还会有一些第三方</a:t>
            </a:r>
            <a:r>
              <a:rPr lang="en-US" altLang="zh-CN" dirty="0"/>
              <a:t>API)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298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而实际上，在云开发中，腾讯的</a:t>
            </a:r>
            <a:r>
              <a:rPr lang="en-US" altLang="zh-CN" dirty="0"/>
              <a:t>API</a:t>
            </a:r>
            <a:r>
              <a:rPr lang="zh-CN" altLang="en-US" dirty="0"/>
              <a:t>主要分为两部分：云存储部分和云函数部分。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我们先来实验一下如何往服务器上存东西。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首先先切换到 </a:t>
            </a:r>
            <a:r>
              <a:rPr lang="en-US" altLang="zh-CN" dirty="0"/>
              <a:t>pages/index/index.js </a:t>
            </a:r>
            <a:r>
              <a:rPr lang="zh-CN" altLang="en-US" dirty="0"/>
              <a:t>找到 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doUpload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这是上传文件的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495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DA0A1B0-147D-4BE5-9A6D-207A352265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F09F9B1A-CE28-4941-BCA9-165D76A0C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13" y="4956838"/>
            <a:ext cx="5467004" cy="7290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A053D5-6B2E-4EB2-B8ED-70D0C0C5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CE8EC6-65D5-44D4-B637-6D9100BE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BE9E88-83D2-4B29-B1D6-58E02B8D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144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994E7824-686D-48FE-9790-8A63F79602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BB20E3E-F7CB-4FA6-AE89-0E203F1B5E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B73430B-F259-48CB-99AB-438F8931A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109918-BF6A-493C-83EC-0900FC11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268AAB45-CB7A-4E0E-B6CA-6529BFF5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88" y="4668531"/>
            <a:ext cx="4114800" cy="493674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3B16DD8-8F8D-466E-8994-6A0C763DB6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6188" y="1464596"/>
            <a:ext cx="4322439" cy="2432515"/>
          </a:xfrm>
          <a:prstGeom prst="rect">
            <a:avLst/>
          </a:prstGeom>
        </p:spPr>
      </p:pic>
      <p:sp>
        <p:nvSpPr>
          <p:cNvPr id="12" name="图片占位符 33">
            <a:extLst>
              <a:ext uri="{FF2B5EF4-FFF2-40B4-BE49-F238E27FC236}">
                <a16:creationId xmlns:a16="http://schemas.microsoft.com/office/drawing/2014/main" id="{E8FBFFE8-E638-4244-8BE9-299B4EAF6E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6188" y="1410970"/>
            <a:ext cx="4320000" cy="2430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kumimoji="1" lang="zh-CN" altLang="en-US" dirty="0"/>
          </a:p>
        </p:txBody>
      </p:sp>
      <p:sp>
        <p:nvSpPr>
          <p:cNvPr id="14" name="图片占位符 72">
            <a:extLst>
              <a:ext uri="{FF2B5EF4-FFF2-40B4-BE49-F238E27FC236}">
                <a16:creationId xmlns:a16="http://schemas.microsoft.com/office/drawing/2014/main" id="{E42F0C07-8A3F-4B4A-8880-37670736F0C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630105" y="1351256"/>
            <a:ext cx="400050" cy="411187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5" name="图片占位符 72">
            <a:extLst>
              <a:ext uri="{FF2B5EF4-FFF2-40B4-BE49-F238E27FC236}">
                <a16:creationId xmlns:a16="http://schemas.microsoft.com/office/drawing/2014/main" id="{26A3D45E-AE73-43CC-BC9E-D90075FE031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30105" y="3789363"/>
            <a:ext cx="400050" cy="411187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2D2A9110-BC19-49B6-901D-BDEBDE1E7958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7185588" y="1351256"/>
            <a:ext cx="3820463" cy="4331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-228600">
              <a:buClr>
                <a:schemeClr val="bg1"/>
              </a:buClr>
              <a:buSzPct val="60000"/>
              <a:buFont typeface="Wingdings" panose="05000000000000000000" pitchFamily="2" charset="2"/>
              <a:buChar char="l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504000" indent="0">
              <a:buSzPct val="80000"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608875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5">
            <a:extLst>
              <a:ext uri="{FF2B5EF4-FFF2-40B4-BE49-F238E27FC236}">
                <a16:creationId xmlns:a16="http://schemas.microsoft.com/office/drawing/2014/main" id="{5B2B6200-B91E-424C-9CBA-09F664727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94575" y="2852289"/>
            <a:ext cx="2381192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了解大数据课程</a:t>
            </a:r>
            <a:endParaRPr kumimoji="1" lang="en-US" altLang="zh-CN" dirty="0"/>
          </a:p>
        </p:txBody>
      </p:sp>
      <p:sp>
        <p:nvSpPr>
          <p:cNvPr id="60" name="文本占位符 57">
            <a:extLst>
              <a:ext uri="{FF2B5EF4-FFF2-40B4-BE49-F238E27FC236}">
                <a16:creationId xmlns:a16="http://schemas.microsoft.com/office/drawing/2014/main" id="{05E575D4-028F-EA45-9E16-1927935A89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94575" y="3265973"/>
            <a:ext cx="3679825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为腾讯云合作伙伴提供云产品相关行业知识为腾讯云合作伙伴</a:t>
            </a:r>
          </a:p>
        </p:txBody>
      </p:sp>
      <p:sp>
        <p:nvSpPr>
          <p:cNvPr id="61" name="文本占位符 55">
            <a:extLst>
              <a:ext uri="{FF2B5EF4-FFF2-40B4-BE49-F238E27FC236}">
                <a16:creationId xmlns:a16="http://schemas.microsoft.com/office/drawing/2014/main" id="{D05C390D-EA42-0449-90BC-0914019DBD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94575" y="4542995"/>
            <a:ext cx="2130384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了解大数据课程</a:t>
            </a:r>
            <a:endParaRPr kumimoji="1" lang="en-US" altLang="zh-CN" dirty="0"/>
          </a:p>
        </p:txBody>
      </p:sp>
      <p:sp>
        <p:nvSpPr>
          <p:cNvPr id="62" name="文本占位符 57">
            <a:extLst>
              <a:ext uri="{FF2B5EF4-FFF2-40B4-BE49-F238E27FC236}">
                <a16:creationId xmlns:a16="http://schemas.microsoft.com/office/drawing/2014/main" id="{C7CD4957-C8AA-EC4A-95B9-62D33122B3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94575" y="4956679"/>
            <a:ext cx="3679825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为腾讯云合作伙伴提供云产品相关行业知识为腾讯云合作伙伴</a:t>
            </a:r>
          </a:p>
        </p:txBody>
      </p:sp>
      <p:sp>
        <p:nvSpPr>
          <p:cNvPr id="56" name="文本占位符 55">
            <a:extLst>
              <a:ext uri="{FF2B5EF4-FFF2-40B4-BE49-F238E27FC236}">
                <a16:creationId xmlns:a16="http://schemas.microsoft.com/office/drawing/2014/main" id="{C0CFC543-9809-3C42-B41B-48E6C245CB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4575" y="1161583"/>
            <a:ext cx="2381192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了解大数据课程</a:t>
            </a:r>
            <a:endParaRPr kumimoji="1" lang="en-US" altLang="zh-CN" dirty="0"/>
          </a:p>
        </p:txBody>
      </p:sp>
      <p:sp>
        <p:nvSpPr>
          <p:cNvPr id="58" name="文本占位符 57">
            <a:extLst>
              <a:ext uri="{FF2B5EF4-FFF2-40B4-BE49-F238E27FC236}">
                <a16:creationId xmlns:a16="http://schemas.microsoft.com/office/drawing/2014/main" id="{101FC2BC-3FB4-1540-806F-EB2D8D2F6F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94575" y="1575267"/>
            <a:ext cx="3679825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为腾讯云合作伙伴提供云产品相关行业知识为腾讯云合作伙伴</a:t>
            </a:r>
          </a:p>
        </p:txBody>
      </p:sp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27E016C2-76D2-FD41-A326-C38C2903C8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6000" y="2552383"/>
            <a:ext cx="4152900" cy="1612900"/>
          </a:xfrm>
          <a:prstGeom prst="rect">
            <a:avLst/>
          </a:prstGeom>
        </p:spPr>
        <p:txBody>
          <a:bodyPr/>
          <a:lstStyle>
            <a:lvl1pPr>
              <a:buSzPct val="60000"/>
              <a:defRPr sz="36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通过本课程的学习您将可以</a:t>
            </a:r>
          </a:p>
        </p:txBody>
      </p:sp>
      <p:sp>
        <p:nvSpPr>
          <p:cNvPr id="73" name="图片占位符 68">
            <a:extLst>
              <a:ext uri="{FF2B5EF4-FFF2-40B4-BE49-F238E27FC236}">
                <a16:creationId xmlns:a16="http://schemas.microsoft.com/office/drawing/2014/main" id="{A006F798-C844-624A-88F7-C2EA60B9F7C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4754" y="1314449"/>
            <a:ext cx="899795" cy="89979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74" name="图片占位符 68">
            <a:extLst>
              <a:ext uri="{FF2B5EF4-FFF2-40B4-BE49-F238E27FC236}">
                <a16:creationId xmlns:a16="http://schemas.microsoft.com/office/drawing/2014/main" id="{6892EE27-79DF-D94E-A54E-947286E2225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94754" y="2986591"/>
            <a:ext cx="899795" cy="89979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75" name="图片占位符 68">
            <a:extLst>
              <a:ext uri="{FF2B5EF4-FFF2-40B4-BE49-F238E27FC236}">
                <a16:creationId xmlns:a16="http://schemas.microsoft.com/office/drawing/2014/main" id="{89B39ADD-E221-0942-9E9D-F30E74F1546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94754" y="4687570"/>
            <a:ext cx="899795" cy="89979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078CAE9-CCE7-4D16-8D8C-6A8A163E8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9103822" cy="711201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内容总结</a:t>
            </a:r>
          </a:p>
        </p:txBody>
      </p:sp>
    </p:spTree>
    <p:extLst>
      <p:ext uri="{BB962C8B-B14F-4D97-AF65-F5344CB8AC3E}">
        <p14:creationId xmlns:p14="http://schemas.microsoft.com/office/powerpoint/2010/main" val="1463904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9215E5E-541F-4ED9-8AE6-E760EFD90C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598FB0C-AE0B-4511-89ED-1828E243FA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996" y="3034144"/>
            <a:ext cx="5467004" cy="78971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感谢观看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A053D5-6B2E-4EB2-B8ED-70D0C0C5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CE8EC6-65D5-44D4-B637-6D9100BE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BE9E88-83D2-4B29-B1D6-58E02B8D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1336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5">
            <a:extLst>
              <a:ext uri="{FF2B5EF4-FFF2-40B4-BE49-F238E27FC236}">
                <a16:creationId xmlns:a16="http://schemas.microsoft.com/office/drawing/2014/main" id="{5B2B6200-B91E-424C-9CBA-09F664727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94575" y="2852289"/>
            <a:ext cx="2381192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了解大数据课程</a:t>
            </a:r>
            <a:endParaRPr kumimoji="1" lang="en-US" altLang="zh-CN" dirty="0"/>
          </a:p>
        </p:txBody>
      </p:sp>
      <p:sp>
        <p:nvSpPr>
          <p:cNvPr id="60" name="文本占位符 57">
            <a:extLst>
              <a:ext uri="{FF2B5EF4-FFF2-40B4-BE49-F238E27FC236}">
                <a16:creationId xmlns:a16="http://schemas.microsoft.com/office/drawing/2014/main" id="{05E575D4-028F-EA45-9E16-1927935A89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94575" y="3265973"/>
            <a:ext cx="3679825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为腾讯云合作伙伴提供云产品相关行业知识为腾讯云合作伙伴</a:t>
            </a:r>
          </a:p>
        </p:txBody>
      </p:sp>
      <p:sp>
        <p:nvSpPr>
          <p:cNvPr id="61" name="文本占位符 55">
            <a:extLst>
              <a:ext uri="{FF2B5EF4-FFF2-40B4-BE49-F238E27FC236}">
                <a16:creationId xmlns:a16="http://schemas.microsoft.com/office/drawing/2014/main" id="{D05C390D-EA42-0449-90BC-0914019DBD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94575" y="4542995"/>
            <a:ext cx="2130384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了解大数据课程</a:t>
            </a:r>
            <a:endParaRPr kumimoji="1" lang="en-US" altLang="zh-CN" dirty="0"/>
          </a:p>
        </p:txBody>
      </p:sp>
      <p:sp>
        <p:nvSpPr>
          <p:cNvPr id="62" name="文本占位符 57">
            <a:extLst>
              <a:ext uri="{FF2B5EF4-FFF2-40B4-BE49-F238E27FC236}">
                <a16:creationId xmlns:a16="http://schemas.microsoft.com/office/drawing/2014/main" id="{C7CD4957-C8AA-EC4A-95B9-62D33122B3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94575" y="4956679"/>
            <a:ext cx="3679825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为腾讯云合作伙伴提供云产品相关行业知识为腾讯云合作伙伴</a:t>
            </a:r>
          </a:p>
        </p:txBody>
      </p:sp>
      <p:sp>
        <p:nvSpPr>
          <p:cNvPr id="56" name="文本占位符 55">
            <a:extLst>
              <a:ext uri="{FF2B5EF4-FFF2-40B4-BE49-F238E27FC236}">
                <a16:creationId xmlns:a16="http://schemas.microsoft.com/office/drawing/2014/main" id="{C0CFC543-9809-3C42-B41B-48E6C245CB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4575" y="1161583"/>
            <a:ext cx="2381192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了解大数据课程</a:t>
            </a:r>
            <a:endParaRPr kumimoji="1" lang="en-US" altLang="zh-CN" dirty="0"/>
          </a:p>
        </p:txBody>
      </p:sp>
      <p:sp>
        <p:nvSpPr>
          <p:cNvPr id="58" name="文本占位符 57">
            <a:extLst>
              <a:ext uri="{FF2B5EF4-FFF2-40B4-BE49-F238E27FC236}">
                <a16:creationId xmlns:a16="http://schemas.microsoft.com/office/drawing/2014/main" id="{101FC2BC-3FB4-1540-806F-EB2D8D2F6F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94575" y="1575267"/>
            <a:ext cx="3679825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为腾讯云合作伙伴提供云产品相关行业知识为腾讯云合作伙伴</a:t>
            </a:r>
          </a:p>
        </p:txBody>
      </p:sp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27E016C2-76D2-FD41-A326-C38C2903C8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6000" y="2552383"/>
            <a:ext cx="4152900" cy="1612900"/>
          </a:xfrm>
          <a:prstGeom prst="rect">
            <a:avLst/>
          </a:prstGeom>
        </p:spPr>
        <p:txBody>
          <a:bodyPr/>
          <a:lstStyle>
            <a:lvl1pPr>
              <a:buSzPct val="60000"/>
              <a:defRPr sz="36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通过本课程的学习您将可以</a:t>
            </a:r>
          </a:p>
        </p:txBody>
      </p:sp>
      <p:sp>
        <p:nvSpPr>
          <p:cNvPr id="73" name="图片占位符 68">
            <a:extLst>
              <a:ext uri="{FF2B5EF4-FFF2-40B4-BE49-F238E27FC236}">
                <a16:creationId xmlns:a16="http://schemas.microsoft.com/office/drawing/2014/main" id="{A006F798-C844-624A-88F7-C2EA60B9F7C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4754" y="1314449"/>
            <a:ext cx="899795" cy="89979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74" name="图片占位符 68">
            <a:extLst>
              <a:ext uri="{FF2B5EF4-FFF2-40B4-BE49-F238E27FC236}">
                <a16:creationId xmlns:a16="http://schemas.microsoft.com/office/drawing/2014/main" id="{6892EE27-79DF-D94E-A54E-947286E2225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94754" y="2986591"/>
            <a:ext cx="899795" cy="89979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75" name="图片占位符 68">
            <a:extLst>
              <a:ext uri="{FF2B5EF4-FFF2-40B4-BE49-F238E27FC236}">
                <a16:creationId xmlns:a16="http://schemas.microsoft.com/office/drawing/2014/main" id="{89B39ADD-E221-0942-9E9D-F30E74F1546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94754" y="4687570"/>
            <a:ext cx="899795" cy="89979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078CAE9-CCE7-4D16-8D8C-6A8A163E8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9103822" cy="711201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课程目标</a:t>
            </a:r>
          </a:p>
        </p:txBody>
      </p:sp>
    </p:spTree>
    <p:extLst>
      <p:ext uri="{BB962C8B-B14F-4D97-AF65-F5344CB8AC3E}">
        <p14:creationId xmlns:p14="http://schemas.microsoft.com/office/powerpoint/2010/main" val="2437190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337CFE9-9E69-4619-AA10-DF7543BA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BD3B5C-EC14-4B18-9C13-B0CC16A69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38A7E8-8BCB-4614-AFA5-89CC0C98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5" name="文本占位符 55">
            <a:extLst>
              <a:ext uri="{FF2B5EF4-FFF2-40B4-BE49-F238E27FC236}">
                <a16:creationId xmlns:a16="http://schemas.microsoft.com/office/drawing/2014/main" id="{52885DF3-9E19-48AD-92A6-6F29FA583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77740" y="4673599"/>
            <a:ext cx="4061819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 kumimoji="1" lang="en-US" altLang="zh-CN" dirty="0"/>
          </a:p>
        </p:txBody>
      </p:sp>
      <p:sp>
        <p:nvSpPr>
          <p:cNvPr id="16" name="文本占位符 55">
            <a:extLst>
              <a:ext uri="{FF2B5EF4-FFF2-40B4-BE49-F238E27FC236}">
                <a16:creationId xmlns:a16="http://schemas.microsoft.com/office/drawing/2014/main" id="{DBD29DD0-9B2E-4556-BD25-61FA01471A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68255" y="3653366"/>
            <a:ext cx="3125706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 kumimoji="1" lang="en-US" altLang="zh-CN" dirty="0"/>
          </a:p>
        </p:txBody>
      </p:sp>
      <p:sp>
        <p:nvSpPr>
          <p:cNvPr id="17" name="文本占位符 55">
            <a:extLst>
              <a:ext uri="{FF2B5EF4-FFF2-40B4-BE49-F238E27FC236}">
                <a16:creationId xmlns:a16="http://schemas.microsoft.com/office/drawing/2014/main" id="{53C14C8B-98D1-4DF9-AEE9-C989767369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77381" y="2658533"/>
            <a:ext cx="3125706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 kumimoji="1" lang="en-US" altLang="zh-CN" dirty="0"/>
          </a:p>
        </p:txBody>
      </p:sp>
      <p:sp>
        <p:nvSpPr>
          <p:cNvPr id="18" name="文本占位符 55">
            <a:extLst>
              <a:ext uri="{FF2B5EF4-FFF2-40B4-BE49-F238E27FC236}">
                <a16:creationId xmlns:a16="http://schemas.microsoft.com/office/drawing/2014/main" id="{77C90B3D-AC43-4ED6-B337-25C3DF84B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0081" y="1638299"/>
            <a:ext cx="3125706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6EFF"/>
                </a:solidFill>
              </a:defRPr>
            </a:lvl1pPr>
          </a:lstStyle>
          <a:p>
            <a:endParaRPr kumimoji="1" lang="en-US" altLang="zh-CN" dirty="0"/>
          </a:p>
        </p:txBody>
      </p:sp>
      <p:sp>
        <p:nvSpPr>
          <p:cNvPr id="19" name="图片占位符 37">
            <a:extLst>
              <a:ext uri="{FF2B5EF4-FFF2-40B4-BE49-F238E27FC236}">
                <a16:creationId xmlns:a16="http://schemas.microsoft.com/office/drawing/2014/main" id="{1EEB8765-6FF3-4F2E-87DD-0781ADE7AAC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73141" y="1550117"/>
            <a:ext cx="720000" cy="720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zh-CN" altLang="en-US" dirty="0"/>
              <a:t> </a:t>
            </a:r>
          </a:p>
        </p:txBody>
      </p:sp>
      <p:sp>
        <p:nvSpPr>
          <p:cNvPr id="20" name="图片占位符 37">
            <a:extLst>
              <a:ext uri="{FF2B5EF4-FFF2-40B4-BE49-F238E27FC236}">
                <a16:creationId xmlns:a16="http://schemas.microsoft.com/office/drawing/2014/main" id="{EAB88FD9-6E80-4A4D-8C20-FAD8C811ADA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873141" y="2565277"/>
            <a:ext cx="720000" cy="720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zh-CN" altLang="en-US" dirty="0"/>
              <a:t> </a:t>
            </a:r>
          </a:p>
        </p:txBody>
      </p:sp>
      <p:sp>
        <p:nvSpPr>
          <p:cNvPr id="21" name="图片占位符 37">
            <a:extLst>
              <a:ext uri="{FF2B5EF4-FFF2-40B4-BE49-F238E27FC236}">
                <a16:creationId xmlns:a16="http://schemas.microsoft.com/office/drawing/2014/main" id="{727ED19D-31E1-4179-BF8D-A233B70A289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73141" y="3565184"/>
            <a:ext cx="720000" cy="720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zh-CN" altLang="en-US" dirty="0"/>
              <a:t> </a:t>
            </a:r>
          </a:p>
        </p:txBody>
      </p:sp>
      <p:sp>
        <p:nvSpPr>
          <p:cNvPr id="22" name="图片占位符 37">
            <a:extLst>
              <a:ext uri="{FF2B5EF4-FFF2-40B4-BE49-F238E27FC236}">
                <a16:creationId xmlns:a16="http://schemas.microsoft.com/office/drawing/2014/main" id="{C6C20A50-DFB4-4ABD-AB1E-9A02642C577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873141" y="4580254"/>
            <a:ext cx="720000" cy="7200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zh-CN" altLang="en-US" dirty="0"/>
              <a:t> 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5107B9D8-412A-4CE1-8EEA-87604279CE77}"/>
              </a:ext>
            </a:extLst>
          </p:cNvPr>
          <p:cNvSpPr txBox="1">
            <a:spLocks/>
          </p:cNvSpPr>
          <p:nvPr userDrawn="1"/>
        </p:nvSpPr>
        <p:spPr>
          <a:xfrm>
            <a:off x="360000" y="36000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01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600" b="1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984236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6894F6-9C8D-48AF-BA3D-0650EBA1C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533233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4D3F2F-49C1-48BA-86BB-1E1EA70A4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440000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200000"/>
              </a:lnSpc>
              <a:buClr>
                <a:srgbClr val="1366ED"/>
              </a:buClr>
              <a:buSzPct val="80000"/>
              <a:buNone/>
              <a:defRPr/>
            </a:lvl1pPr>
            <a:lvl2pPr marL="230400" indent="-228600">
              <a:buSzPct val="80000"/>
              <a:buFont typeface="Wingdings" panose="05000000000000000000" pitchFamily="2" charset="2"/>
              <a:buChar char="l"/>
              <a:defRPr/>
            </a:lvl2pPr>
            <a:lvl3pPr marL="914400" indent="0">
              <a:buSzPct val="60000"/>
              <a:buFont typeface="Wingdings" panose="05000000000000000000" pitchFamily="2" charset="2"/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7E4FCE-060F-4865-BDFB-39AB7EF65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B2E644-23DD-466C-9B7A-E3E5CBA89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DA7A61-B420-4B80-9451-20AE5600A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655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F7F1F-F46E-4743-90EF-0D347F172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0515600" cy="674716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8B8612-B84C-46AA-BC62-DFB103AFA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123" y="1152824"/>
            <a:ext cx="4823231" cy="510064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Clr>
                <a:schemeClr val="bg1"/>
              </a:buClr>
              <a:buSzPct val="200000"/>
              <a:buFont typeface="+mj-lt"/>
              <a:buNone/>
              <a:defRPr sz="2000">
                <a:solidFill>
                  <a:srgbClr val="016EFF"/>
                </a:solidFill>
              </a:defRPr>
            </a:lvl1pPr>
            <a:lvl2pPr marL="230400" indent="-230400">
              <a:spcBef>
                <a:spcPts val="2000"/>
              </a:spcBef>
              <a:buSzPct val="60000"/>
              <a:buFont typeface="Wingdings" panose="05000000000000000000" pitchFamily="2" charset="2"/>
              <a:buChar char="l"/>
              <a:defRPr sz="1800"/>
            </a:lvl2pPr>
            <a:lvl3pPr marL="504000" indent="0">
              <a:buSzPct val="60000"/>
              <a:buFont typeface="Wingdings" panose="05000000000000000000" pitchFamily="2" charset="2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8DB8C8-A7DF-43EF-86AB-7C0CC2A792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AF64DF-5FC2-48C4-811A-42804DB1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E9506A-81AE-4F5C-BB1C-D071712C0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E0F4528-D76E-4502-B380-E69456CE92AD}"/>
              </a:ext>
            </a:extLst>
          </p:cNvPr>
          <p:cNvGrpSpPr/>
          <p:nvPr userDrawn="1"/>
        </p:nvGrpSpPr>
        <p:grpSpPr>
          <a:xfrm>
            <a:off x="550820" y="1135679"/>
            <a:ext cx="360045" cy="398780"/>
            <a:chOff x="6289" y="1997"/>
            <a:chExt cx="567" cy="62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ED00AF2-3B9C-42E9-A1C9-22A2B504FAB1}"/>
                </a:ext>
              </a:extLst>
            </p:cNvPr>
            <p:cNvSpPr/>
            <p:nvPr/>
          </p:nvSpPr>
          <p:spPr>
            <a:xfrm>
              <a:off x="6289" y="2024"/>
              <a:ext cx="567" cy="567"/>
            </a:xfrm>
            <a:prstGeom prst="ellipse">
              <a:avLst/>
            </a:prstGeom>
            <a:solidFill>
              <a:srgbClr val="006EFF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392994F-AA37-4DF4-AAAE-4244EC792DD5}"/>
                </a:ext>
              </a:extLst>
            </p:cNvPr>
            <p:cNvSpPr txBox="1"/>
            <p:nvPr/>
          </p:nvSpPr>
          <p:spPr>
            <a:xfrm>
              <a:off x="6308" y="1997"/>
              <a:ext cx="52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cxnSp>
        <p:nvCxnSpPr>
          <p:cNvPr id="18" name="直接连接符 8">
            <a:extLst>
              <a:ext uri="{FF2B5EF4-FFF2-40B4-BE49-F238E27FC236}">
                <a16:creationId xmlns:a16="http://schemas.microsoft.com/office/drawing/2014/main" id="{0598F4B5-8A79-4920-AE0A-8EECCA1D60FB}"/>
              </a:ext>
            </a:extLst>
          </p:cNvPr>
          <p:cNvCxnSpPr/>
          <p:nvPr userDrawn="1"/>
        </p:nvCxnSpPr>
        <p:spPr>
          <a:xfrm flipV="1">
            <a:off x="730843" y="1508459"/>
            <a:ext cx="0" cy="34074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图片占位符 33">
            <a:extLst>
              <a:ext uri="{FF2B5EF4-FFF2-40B4-BE49-F238E27FC236}">
                <a16:creationId xmlns:a16="http://schemas.microsoft.com/office/drawing/2014/main" id="{50937C07-72CF-4D55-BB6E-BAFD151EFA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21907" y="1226183"/>
            <a:ext cx="3622738" cy="381827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9362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F7F1F-F46E-4743-90EF-0D347F172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0515600" cy="521234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8DB8C8-A7DF-43EF-86AB-7C0CC2A792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AF64DF-5FC2-48C4-811A-42804DB1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E9506A-81AE-4F5C-BB1C-D071712C0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E0F4528-D76E-4502-B380-E69456CE92AD}"/>
              </a:ext>
            </a:extLst>
          </p:cNvPr>
          <p:cNvGrpSpPr/>
          <p:nvPr userDrawn="1"/>
        </p:nvGrpSpPr>
        <p:grpSpPr>
          <a:xfrm>
            <a:off x="5099215" y="1365767"/>
            <a:ext cx="360045" cy="398780"/>
            <a:chOff x="6289" y="1997"/>
            <a:chExt cx="567" cy="62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ED00AF2-3B9C-42E9-A1C9-22A2B504FAB1}"/>
                </a:ext>
              </a:extLst>
            </p:cNvPr>
            <p:cNvSpPr/>
            <p:nvPr/>
          </p:nvSpPr>
          <p:spPr>
            <a:xfrm>
              <a:off x="6289" y="2024"/>
              <a:ext cx="567" cy="567"/>
            </a:xfrm>
            <a:prstGeom prst="ellipse">
              <a:avLst/>
            </a:prstGeom>
            <a:solidFill>
              <a:srgbClr val="006EFF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392994F-AA37-4DF4-AAAE-4244EC792DD5}"/>
                </a:ext>
              </a:extLst>
            </p:cNvPr>
            <p:cNvSpPr txBox="1"/>
            <p:nvPr/>
          </p:nvSpPr>
          <p:spPr>
            <a:xfrm>
              <a:off x="6308" y="1997"/>
              <a:ext cx="52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cxnSp>
        <p:nvCxnSpPr>
          <p:cNvPr id="18" name="直接连接符 8">
            <a:extLst>
              <a:ext uri="{FF2B5EF4-FFF2-40B4-BE49-F238E27FC236}">
                <a16:creationId xmlns:a16="http://schemas.microsoft.com/office/drawing/2014/main" id="{0598F4B5-8A79-4920-AE0A-8EECCA1D60FB}"/>
              </a:ext>
            </a:extLst>
          </p:cNvPr>
          <p:cNvCxnSpPr/>
          <p:nvPr userDrawn="1"/>
        </p:nvCxnSpPr>
        <p:spPr>
          <a:xfrm flipV="1">
            <a:off x="5286783" y="1742957"/>
            <a:ext cx="0" cy="34074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图片占位符 33">
            <a:extLst>
              <a:ext uri="{FF2B5EF4-FFF2-40B4-BE49-F238E27FC236}">
                <a16:creationId xmlns:a16="http://schemas.microsoft.com/office/drawing/2014/main" id="{8F9CCBEC-5E3B-4B09-B9FF-F2640DC5FF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1852691"/>
            <a:ext cx="3974868" cy="2430000"/>
          </a:xfrm>
          <a:prstGeom prst="flowChartAlternateProcess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kumimoji="1" lang="zh-CN" altLang="en-US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6E6B4D28-65FC-447D-9F12-890312A3812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546328" y="1285144"/>
            <a:ext cx="5712907" cy="435133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200000"/>
              <a:buFont typeface="+mj-lt"/>
              <a:buNone/>
              <a:defRPr sz="2000">
                <a:solidFill>
                  <a:srgbClr val="016EFF"/>
                </a:solidFill>
              </a:defRPr>
            </a:lvl1pPr>
            <a:lvl2pPr marL="0" indent="-230400">
              <a:buSzPct val="60000"/>
              <a:buFont typeface="Wingdings" panose="05000000000000000000" pitchFamily="2" charset="2"/>
              <a:buChar char="l"/>
              <a:defRPr sz="1800"/>
            </a:lvl2pPr>
            <a:lvl3pPr marL="504000" indent="0">
              <a:buSzPct val="60000"/>
              <a:buFont typeface="Wingdings" panose="05000000000000000000" pitchFamily="2" charset="2"/>
              <a:buNone/>
              <a:defRPr sz="14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23064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088A36-D338-4AD1-BFC9-26641131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A70FFE-BD92-4BD5-B858-6C4C67B931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948A77-5BB3-49E2-8F4D-465AFC4C8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3F1E24-DBBE-4B3F-A381-CB3315D7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F002342-02EB-4786-8254-0D950F422CE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60000" y="1844675"/>
            <a:ext cx="5334000" cy="435133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200000"/>
              <a:buFont typeface="+mj-lt"/>
              <a:buNone/>
              <a:defRPr sz="2000">
                <a:solidFill>
                  <a:srgbClr val="016EFF"/>
                </a:solidFill>
              </a:defRPr>
            </a:lvl1pPr>
            <a:lvl2pPr marL="0" indent="-230400">
              <a:buSzPct val="60000"/>
              <a:buFont typeface="Wingdings" panose="05000000000000000000" pitchFamily="2" charset="2"/>
              <a:buChar char="l"/>
              <a:defRPr sz="1800"/>
            </a:lvl2pPr>
            <a:lvl3pPr marL="504000" indent="0">
              <a:buSzPct val="60000"/>
              <a:buFont typeface="Wingdings" panose="05000000000000000000" pitchFamily="2" charset="2"/>
              <a:buNone/>
              <a:defRPr sz="14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6A809DE-4C74-4E10-9354-CF625853428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694000" y="1844675"/>
            <a:ext cx="5334000" cy="435133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200000"/>
              <a:buFont typeface="+mj-lt"/>
              <a:buNone/>
              <a:defRPr sz="2000">
                <a:solidFill>
                  <a:srgbClr val="016EFF"/>
                </a:solidFill>
              </a:defRPr>
            </a:lvl1pPr>
            <a:lvl2pPr marL="0" indent="-230400">
              <a:buSzPct val="60000"/>
              <a:buFont typeface="Wingdings" panose="05000000000000000000" pitchFamily="2" charset="2"/>
              <a:buChar char="l"/>
              <a:defRPr sz="1800"/>
            </a:lvl2pPr>
            <a:lvl3pPr marL="504000" indent="0">
              <a:buSzPct val="60000"/>
              <a:buFont typeface="Wingdings" panose="05000000000000000000" pitchFamily="2" charset="2"/>
              <a:buNone/>
              <a:defRPr sz="14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14478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088A36-D338-4AD1-BFC9-26641131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6E2B9C-4FA1-4810-9A38-750518BDD7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822450"/>
            <a:ext cx="3758852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SzPct val="80000"/>
              <a:buFont typeface="Wingdings" panose="05000000000000000000" pitchFamily="2" charset="2"/>
              <a:buNone/>
              <a:defRPr sz="1400"/>
            </a:lvl2pPr>
            <a:lvl3pPr marL="914400" indent="0">
              <a:buSzPct val="80000"/>
              <a:buFont typeface="Wingdings" panose="05000000000000000000" pitchFamily="2" charset="2"/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761184-FA6D-401F-ADDF-AAAB38096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13333" y="1822450"/>
            <a:ext cx="3758852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SzPct val="80000"/>
              <a:buFont typeface="Wingdings" panose="05000000000000000000" pitchFamily="2" charset="2"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80000"/>
              <a:buFont typeface="Wingdings" panose="05000000000000000000" pitchFamily="2" charset="2"/>
              <a:buChar char="n"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A70FFE-BD92-4BD5-B858-6C4C67B931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948A77-5BB3-49E2-8F4D-465AFC4C8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3F1E24-DBBE-4B3F-A381-CB3315D7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图片占位符 33">
            <a:extLst>
              <a:ext uri="{FF2B5EF4-FFF2-40B4-BE49-F238E27FC236}">
                <a16:creationId xmlns:a16="http://schemas.microsoft.com/office/drawing/2014/main" id="{FC078823-9F5B-4DAA-BCB1-F482454A04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8852" y="2459266"/>
            <a:ext cx="3197703" cy="307770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effectLst>
            <a:softEdge rad="0"/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8250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1BD1338-16C4-4910-A5BC-1EFCEDD87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598FB0C-AE0B-4511-89ED-1828E243F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221" y="939337"/>
            <a:ext cx="7952509" cy="9168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9F9B1A-CE28-4941-BCA9-165D76A0C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221" y="1856190"/>
            <a:ext cx="5467004" cy="7290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A053D5-6B2E-4EB2-B8ED-70D0C0C5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CE8EC6-65D5-44D4-B637-6D9100BE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BE9E88-83D2-4B29-B1D6-58E02B8D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文本占位符 64">
            <a:extLst>
              <a:ext uri="{FF2B5EF4-FFF2-40B4-BE49-F238E27FC236}">
                <a16:creationId xmlns:a16="http://schemas.microsoft.com/office/drawing/2014/main" id="{A962D8C3-D33A-49B3-93F7-56F790B892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5153" y="3558917"/>
            <a:ext cx="2126934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3" name="文本占位符 64">
            <a:extLst>
              <a:ext uri="{FF2B5EF4-FFF2-40B4-BE49-F238E27FC236}">
                <a16:creationId xmlns:a16="http://schemas.microsoft.com/office/drawing/2014/main" id="{C297C6A3-BFF4-45C7-BA69-66C5640D7D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5153" y="3964940"/>
            <a:ext cx="3208397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5" name="文本占位符 64">
            <a:extLst>
              <a:ext uri="{FF2B5EF4-FFF2-40B4-BE49-F238E27FC236}">
                <a16:creationId xmlns:a16="http://schemas.microsoft.com/office/drawing/2014/main" id="{37970F7C-4CA2-40F4-8DBC-EE5B3AB5DB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5153" y="4618990"/>
            <a:ext cx="2732147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6" name="文本占位符 64">
            <a:extLst>
              <a:ext uri="{FF2B5EF4-FFF2-40B4-BE49-F238E27FC236}">
                <a16:creationId xmlns:a16="http://schemas.microsoft.com/office/drawing/2014/main" id="{B1060778-6E2D-40D1-8C0C-211003506A3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5153" y="5025013"/>
            <a:ext cx="3208397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7" name="文本占位符 64">
            <a:extLst>
              <a:ext uri="{FF2B5EF4-FFF2-40B4-BE49-F238E27FC236}">
                <a16:creationId xmlns:a16="http://schemas.microsoft.com/office/drawing/2014/main" id="{91A7A8B9-878F-4185-94CB-CBBA2AA82C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65154" y="5641906"/>
            <a:ext cx="2506028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8" name="文本占位符 64">
            <a:extLst>
              <a:ext uri="{FF2B5EF4-FFF2-40B4-BE49-F238E27FC236}">
                <a16:creationId xmlns:a16="http://schemas.microsoft.com/office/drawing/2014/main" id="{93C7879A-3DA0-41B4-9FC3-86EB63DAAE8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65153" y="6047929"/>
            <a:ext cx="3208397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9" name="图片占位符 72">
            <a:extLst>
              <a:ext uri="{FF2B5EF4-FFF2-40B4-BE49-F238E27FC236}">
                <a16:creationId xmlns:a16="http://schemas.microsoft.com/office/drawing/2014/main" id="{F6847C8B-F882-4193-B75C-9D242FF671C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16513" y="3702343"/>
            <a:ext cx="400050" cy="41118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0" name="图片占位符 72">
            <a:extLst>
              <a:ext uri="{FF2B5EF4-FFF2-40B4-BE49-F238E27FC236}">
                <a16:creationId xmlns:a16="http://schemas.microsoft.com/office/drawing/2014/main" id="{C6C62D36-5EE0-4BE7-82A0-82C1287A14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35563" y="4776616"/>
            <a:ext cx="400050" cy="41118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1" name="图片占位符 72">
            <a:extLst>
              <a:ext uri="{FF2B5EF4-FFF2-40B4-BE49-F238E27FC236}">
                <a16:creationId xmlns:a16="http://schemas.microsoft.com/office/drawing/2014/main" id="{C23AD289-DA90-473B-BAC2-093A9DD0E6D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41913" y="5794668"/>
            <a:ext cx="400050" cy="411187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F417BB-3840-4C46-B21E-3ED42D566B6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770616" y="16138"/>
            <a:ext cx="48772" cy="1438781"/>
          </a:xfrm>
          <a:prstGeom prst="rect">
            <a:avLst/>
          </a:prstGeom>
        </p:spPr>
      </p:pic>
      <p:sp>
        <p:nvSpPr>
          <p:cNvPr id="31" name="文本占位符 61">
            <a:extLst>
              <a:ext uri="{FF2B5EF4-FFF2-40B4-BE49-F238E27FC236}">
                <a16:creationId xmlns:a16="http://schemas.microsoft.com/office/drawing/2014/main" id="{4070FACF-318D-4DB4-BC4E-380F91C37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8190" y="1235061"/>
            <a:ext cx="1153986" cy="11453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2" name="文本占位符 59">
            <a:extLst>
              <a:ext uri="{FF2B5EF4-FFF2-40B4-BE49-F238E27FC236}">
                <a16:creationId xmlns:a16="http://schemas.microsoft.com/office/drawing/2014/main" id="{8D839462-2D3B-409A-9A07-F2B20B8126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58845" y="2348409"/>
            <a:ext cx="872314" cy="4526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zh-CN" dirty="0"/>
              <a:t>PART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7592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5616E3F-39F9-4D4D-B7BF-73117148A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1968A8-21CA-4C49-880B-98E307ACE3B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185245"/>
            <a:ext cx="522619" cy="5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0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6" r:id="rId2"/>
    <p:sldLayoutId id="2147483674" r:id="rId3"/>
    <p:sldLayoutId id="2147483714" r:id="rId4"/>
    <p:sldLayoutId id="2147483699" r:id="rId5"/>
    <p:sldLayoutId id="2147483713" r:id="rId6"/>
    <p:sldLayoutId id="2147483698" r:id="rId7"/>
    <p:sldLayoutId id="2147483700" r:id="rId8"/>
    <p:sldLayoutId id="2147483661" r:id="rId9"/>
    <p:sldLayoutId id="2147483655" r:id="rId10"/>
    <p:sldLayoutId id="2147483715" r:id="rId11"/>
    <p:sldLayoutId id="214748371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16EFF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Clr>
          <a:srgbClr val="016EFF"/>
        </a:buClr>
        <a:buFont typeface="Wingdings" panose="05000000000000000000" pitchFamily="2" charset="2"/>
        <a:buNone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230400" indent="-228600" algn="l" defTabSz="914400" rtl="0" eaLnBrk="1" latinLnBrk="0" hangingPunct="1">
        <a:lnSpc>
          <a:spcPct val="150000"/>
        </a:lnSpc>
        <a:spcBef>
          <a:spcPts val="2000"/>
        </a:spcBef>
        <a:buClr>
          <a:srgbClr val="016EFF"/>
        </a:buClr>
        <a:buSzPct val="60000"/>
        <a:buFont typeface="Wingdings" panose="05000000000000000000" pitchFamily="2" charset="2"/>
        <a:buChar char="l"/>
        <a:defRPr sz="18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504000" indent="0" algn="l" defTabSz="914400" rtl="0" eaLnBrk="1" latinLnBrk="0" hangingPunct="1">
        <a:lnSpc>
          <a:spcPct val="150000"/>
        </a:lnSpc>
        <a:spcBef>
          <a:spcPts val="500"/>
        </a:spcBef>
        <a:buClr>
          <a:srgbClr val="016EFF"/>
        </a:buClr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16EFF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16EFF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weixin.qq.com/miniprogram/dev/wxcloud/reference-client-api/storage/uploadFile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evelopers.weixin.qq.com/miniprogram/dev/wxcloud/basis/getting-started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eilanwl/ColorUI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weixin.qq.com/miniprogram/dev/framework/view/wxml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DTIC/dazahui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DTIC/HowToBeginWithWechatMiniProgra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5236548-F92E-4CEA-990F-9053A3B34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996" y="5866721"/>
            <a:ext cx="5467004" cy="729067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西安电子科技大学</a:t>
            </a:r>
            <a:r>
              <a:rPr lang="en-US" altLang="zh-CN" dirty="0">
                <a:latin typeface="+mn-ea"/>
              </a:rPr>
              <a:t> · </a:t>
            </a:r>
            <a:r>
              <a:rPr lang="zh-CN" altLang="en-US" dirty="0">
                <a:latin typeface="+mn-ea"/>
              </a:rPr>
              <a:t>雁塔校区</a:t>
            </a:r>
            <a:endParaRPr lang="zh-CN" altLang="en-US" dirty="0"/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4F8B8B6E-977B-4EF0-826E-D77711E6ACCC}"/>
              </a:ext>
            </a:extLst>
          </p:cNvPr>
          <p:cNvSpPr txBox="1">
            <a:spLocks/>
          </p:cNvSpPr>
          <p:nvPr/>
        </p:nvSpPr>
        <p:spPr>
          <a:xfrm>
            <a:off x="694933" y="2268793"/>
            <a:ext cx="8121076" cy="3597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/>
              <a:t>主题：</a:t>
            </a:r>
            <a:endParaRPr lang="en-US" altLang="zh-CN" sz="4400" b="1" dirty="0"/>
          </a:p>
          <a:p>
            <a:r>
              <a:rPr lang="zh-CN" altLang="en-US" sz="4000" dirty="0">
                <a:latin typeface="+mn-ea"/>
              </a:rPr>
              <a:t>零基础上手微信小程序云开发</a:t>
            </a:r>
            <a:endParaRPr lang="en-US" altLang="zh-CN" sz="4000" dirty="0">
              <a:latin typeface="+mn-ea"/>
            </a:endParaRPr>
          </a:p>
          <a:p>
            <a:endParaRPr lang="en-US" altLang="zh-CN" sz="28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—— </a:t>
            </a:r>
            <a:r>
              <a:rPr lang="zh-CN" altLang="en-US" sz="2000" dirty="0">
                <a:latin typeface="+mn-ea"/>
              </a:rPr>
              <a:t>暨赛事介绍和校园技术工坊落地计划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6045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0D4A8E46-7CD4-491C-811E-A400574E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0515600" cy="674716"/>
          </a:xfrm>
        </p:spPr>
        <p:txBody>
          <a:bodyPr/>
          <a:lstStyle/>
          <a:p>
            <a:r>
              <a:rPr lang="en-US" altLang="zh-CN" dirty="0">
                <a:latin typeface="+mn-ea"/>
                <a:cs typeface="+mn-ea"/>
              </a:rPr>
              <a:t>PART2 </a:t>
            </a:r>
            <a:r>
              <a:rPr lang="zh-CN" altLang="en-US" dirty="0">
                <a:latin typeface="+mn-ea"/>
                <a:cs typeface="+mn-ea"/>
                <a:sym typeface="+mn-ea"/>
              </a:rPr>
              <a:t>如何认识云开发模式 </a:t>
            </a:r>
            <a:r>
              <a:rPr lang="en-US" altLang="zh-CN" dirty="0">
                <a:latin typeface="+mn-ea"/>
                <a:cs typeface="+mn-ea"/>
                <a:sym typeface="+mn-ea"/>
              </a:rPr>
              <a:t>—— </a:t>
            </a:r>
            <a:r>
              <a:rPr lang="zh-CN" altLang="en-US" dirty="0">
                <a:latin typeface="+mn-ea"/>
                <a:cs typeface="+mn-ea"/>
                <a:sym typeface="+mn-ea"/>
              </a:rPr>
              <a:t>学会读文档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0190C3C-3DF2-49A2-8CDB-B246C0A7CE20}"/>
              </a:ext>
            </a:extLst>
          </p:cNvPr>
          <p:cNvSpPr txBox="1">
            <a:spLocks/>
          </p:cNvSpPr>
          <p:nvPr/>
        </p:nvSpPr>
        <p:spPr>
          <a:xfrm>
            <a:off x="1023732" y="1116255"/>
            <a:ext cx="10674625" cy="7294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hlinkClick r:id="rId3"/>
              </a:rPr>
              <a:t>https://developers.weixin.qq.com/miniprogram/dev/wxcloud/reference-client-api/storage/uploadFile.html</a:t>
            </a:r>
            <a:endParaRPr lang="zh-CN" altLang="en-US" sz="2500" b="1" dirty="0"/>
          </a:p>
        </p:txBody>
      </p:sp>
      <p:sp>
        <p:nvSpPr>
          <p:cNvPr id="12" name="文本占位符 9">
            <a:extLst>
              <a:ext uri="{FF2B5EF4-FFF2-40B4-BE49-F238E27FC236}">
                <a16:creationId xmlns:a16="http://schemas.microsoft.com/office/drawing/2014/main" id="{6C438CAD-2549-4F75-A4D6-5B385C6F09E3}"/>
              </a:ext>
            </a:extLst>
          </p:cNvPr>
          <p:cNvSpPr txBox="1">
            <a:spLocks/>
          </p:cNvSpPr>
          <p:nvPr/>
        </p:nvSpPr>
        <p:spPr>
          <a:xfrm>
            <a:off x="859736" y="5306087"/>
            <a:ext cx="11002616" cy="119191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latin typeface="+mn-ea"/>
                <a:cs typeface="+mn-ea"/>
              </a:rPr>
              <a:t>你会发现，无论代码封装得多复杂，但是文档永远都是简单易懂的。</a:t>
            </a:r>
            <a:endParaRPr lang="en-US" altLang="zh-CN" sz="2400" dirty="0">
              <a:latin typeface="+mn-ea"/>
              <a:cs typeface="+mn-ea"/>
            </a:endParaRPr>
          </a:p>
          <a:p>
            <a:pPr algn="ctr"/>
            <a:r>
              <a:rPr lang="zh-CN" altLang="en-US" sz="2400" dirty="0">
                <a:latin typeface="+mn-ea"/>
                <a:cs typeface="+mn-ea"/>
              </a:rPr>
              <a:t>你所要做的就是找到文档，然后粘贴复制，再根据业务需要，加上一点点变动即可。</a:t>
            </a:r>
            <a:endParaRPr lang="zh-CN" altLang="en-US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6BA564-9B6E-4F03-9FB0-BCE0E62D0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940" y="2269895"/>
            <a:ext cx="2956119" cy="290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14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B31F04-9CF4-407E-901A-5EFCA1751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68" y="1128091"/>
            <a:ext cx="11300789" cy="4994413"/>
          </a:xfrm>
          <a:prstGeom prst="rect">
            <a:avLst/>
          </a:prstGeom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0D4A8E46-7CD4-491C-811E-A400574E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0515600" cy="674716"/>
          </a:xfrm>
        </p:spPr>
        <p:txBody>
          <a:bodyPr/>
          <a:lstStyle/>
          <a:p>
            <a:r>
              <a:rPr lang="en-US" altLang="zh-CN" dirty="0">
                <a:latin typeface="+mn-ea"/>
                <a:cs typeface="+mn-ea"/>
              </a:rPr>
              <a:t>PART2 </a:t>
            </a:r>
            <a:r>
              <a:rPr lang="zh-CN" altLang="en-US" dirty="0">
                <a:latin typeface="+mn-ea"/>
                <a:cs typeface="+mn-ea"/>
                <a:sym typeface="+mn-ea"/>
              </a:rPr>
              <a:t>如何认识云开发模式 </a:t>
            </a:r>
            <a:r>
              <a:rPr lang="en-US" altLang="zh-CN" dirty="0">
                <a:latin typeface="+mn-ea"/>
                <a:cs typeface="+mn-ea"/>
                <a:sym typeface="+mn-ea"/>
              </a:rPr>
              <a:t>—— </a:t>
            </a:r>
            <a:r>
              <a:rPr lang="zh-CN" altLang="en-US" dirty="0">
                <a:latin typeface="+mn-ea"/>
                <a:cs typeface="+mn-ea"/>
                <a:sym typeface="+mn-ea"/>
              </a:rPr>
              <a:t>数据库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75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0D4A8E46-7CD4-491C-811E-A400574E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0515600" cy="674716"/>
          </a:xfrm>
        </p:spPr>
        <p:txBody>
          <a:bodyPr/>
          <a:lstStyle/>
          <a:p>
            <a:r>
              <a:rPr lang="en-US" altLang="zh-CN" dirty="0">
                <a:latin typeface="+mn-ea"/>
                <a:cs typeface="+mn-ea"/>
              </a:rPr>
              <a:t>PART2 </a:t>
            </a:r>
            <a:r>
              <a:rPr lang="zh-CN" altLang="en-US" dirty="0">
                <a:latin typeface="+mn-ea"/>
                <a:cs typeface="+mn-ea"/>
                <a:sym typeface="+mn-ea"/>
              </a:rPr>
              <a:t>如何认识云开发模式 </a:t>
            </a:r>
            <a:r>
              <a:rPr lang="en-US" altLang="zh-CN" dirty="0">
                <a:latin typeface="+mn-ea"/>
                <a:cs typeface="+mn-ea"/>
                <a:sym typeface="+mn-ea"/>
              </a:rPr>
              <a:t>—— </a:t>
            </a:r>
            <a:r>
              <a:rPr lang="zh-CN" altLang="en-US" dirty="0">
                <a:latin typeface="+mn-ea"/>
                <a:cs typeface="+mn-ea"/>
                <a:sym typeface="+mn-ea"/>
              </a:rPr>
              <a:t>云函数的层次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C58A65-C744-453C-B11B-8AE75C63F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659" y="2786074"/>
            <a:ext cx="2934195" cy="319187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1C327BF-5901-465D-8BF5-CDA9C89AAA41}"/>
              </a:ext>
            </a:extLst>
          </p:cNvPr>
          <p:cNvSpPr/>
          <p:nvPr/>
        </p:nvSpPr>
        <p:spPr>
          <a:xfrm>
            <a:off x="983974" y="881377"/>
            <a:ext cx="1103687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hlinkClick r:id="rId4"/>
              </a:rPr>
              <a:t>https://developers.weixin.qq.com/miniprogram/dev/wxcloud/basis/getting-started.html</a:t>
            </a:r>
            <a:endParaRPr lang="zh-CN" altLang="en-US" sz="4000" b="1" dirty="0"/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75A1107B-AD69-4DC8-98FA-D890F6C38289}"/>
              </a:ext>
            </a:extLst>
          </p:cNvPr>
          <p:cNvSpPr txBox="1">
            <a:spLocks/>
          </p:cNvSpPr>
          <p:nvPr/>
        </p:nvSpPr>
        <p:spPr>
          <a:xfrm>
            <a:off x="4055167" y="3055446"/>
            <a:ext cx="7414590" cy="28097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+mn-ea"/>
                <a:cs typeface="+mn-ea"/>
              </a:rPr>
              <a:t>· </a:t>
            </a:r>
            <a:r>
              <a:rPr lang="zh-CN" altLang="en-US" sz="2800" dirty="0">
                <a:latin typeface="+mn-ea"/>
                <a:cs typeface="+mn-ea"/>
              </a:rPr>
              <a:t>云函数只是能够进行更高等级的操作，例如获取用户信息等。</a:t>
            </a:r>
            <a:endParaRPr lang="en-US" altLang="zh-CN" sz="2800" dirty="0">
              <a:latin typeface="+mn-ea"/>
              <a:cs typeface="+mn-ea"/>
            </a:endParaRPr>
          </a:p>
          <a:p>
            <a:endParaRPr lang="en-US" altLang="zh-CN" sz="2800" dirty="0">
              <a:latin typeface="+mn-ea"/>
              <a:cs typeface="+mn-ea"/>
            </a:endParaRPr>
          </a:p>
          <a:p>
            <a:r>
              <a:rPr lang="en-US" altLang="zh-CN" sz="2800" dirty="0">
                <a:latin typeface="+mn-ea"/>
                <a:cs typeface="+mn-ea"/>
              </a:rPr>
              <a:t>· </a:t>
            </a:r>
            <a:r>
              <a:rPr lang="zh-CN" altLang="en-US" sz="2800" dirty="0">
                <a:latin typeface="+mn-ea"/>
                <a:cs typeface="+mn-ea"/>
              </a:rPr>
              <a:t>数据库操作并不一定需要放到云函数端，用户在小程序端一样可以增删改查自己的信息。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7932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69655A10-414B-4C1E-A89A-0ADB3B3E7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221" y="939337"/>
            <a:ext cx="9068222" cy="91685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+mn-ea"/>
                <a:sym typeface="+mn-ea"/>
              </a:rPr>
              <a:t>如何深入云开发</a:t>
            </a:r>
            <a:endParaRPr lang="zh-CN" altLang="en-US" dirty="0"/>
          </a:p>
        </p:txBody>
      </p:sp>
      <p:sp>
        <p:nvSpPr>
          <p:cNvPr id="11" name="副标题 10">
            <a:extLst>
              <a:ext uri="{FF2B5EF4-FFF2-40B4-BE49-F238E27FC236}">
                <a16:creationId xmlns:a16="http://schemas.microsoft.com/office/drawing/2014/main" id="{49278F3F-4B83-4DF9-8820-D7AAF77FD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221" y="1856190"/>
            <a:ext cx="5867822" cy="72906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	——</a:t>
            </a:r>
            <a:r>
              <a:rPr lang="zh-CN" altLang="en-US" dirty="0">
                <a:latin typeface="+mn-ea"/>
                <a:cs typeface="+mn-ea"/>
                <a:sym typeface="+mn-ea"/>
              </a:rPr>
              <a:t>像搭积木一样构建你的产品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530B2F2-6E5C-487E-AD9B-7D44D7A294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059510B-2879-4EFC-87F5-DB4261BD2B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27" name="文本占位符 13">
            <a:extLst>
              <a:ext uri="{FF2B5EF4-FFF2-40B4-BE49-F238E27FC236}">
                <a16:creationId xmlns:a16="http://schemas.microsoft.com/office/drawing/2014/main" id="{F356A572-4CF4-4050-BBA5-4CAEDAE23E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5153" y="3558917"/>
            <a:ext cx="2126934" cy="457200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ea"/>
              </a:rPr>
              <a:t>1.1</a:t>
            </a:r>
            <a:r>
              <a:rPr lang="zh-CN" altLang="en-US" dirty="0">
                <a:cs typeface="+mn-ea"/>
                <a:sym typeface="+mn-ea"/>
              </a:rPr>
              <a:t>  认识组件库</a:t>
            </a:r>
          </a:p>
          <a:p>
            <a:endParaRPr lang="zh-CN" altLang="en-US" dirty="0"/>
          </a:p>
        </p:txBody>
      </p:sp>
      <p:sp>
        <p:nvSpPr>
          <p:cNvPr id="28" name="文本占位符 14">
            <a:extLst>
              <a:ext uri="{FF2B5EF4-FFF2-40B4-BE49-F238E27FC236}">
                <a16:creationId xmlns:a16="http://schemas.microsoft.com/office/drawing/2014/main" id="{AB9668A6-9056-47EA-A0FB-9F0A0757B7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5153" y="3964939"/>
            <a:ext cx="6250047" cy="916853"/>
          </a:xfrm>
        </p:spPr>
        <p:txBody>
          <a:bodyPr>
            <a:normAutofit/>
          </a:bodyPr>
          <a:lstStyle/>
          <a:p>
            <a:r>
              <a:rPr lang="en-US" altLang="zh-CN" dirty="0" err="1">
                <a:cs typeface="+mn-ea"/>
              </a:rPr>
              <a:t>ColorUI</a:t>
            </a:r>
            <a:endParaRPr lang="en-US" altLang="zh-CN" dirty="0">
              <a:cs typeface="+mn-ea"/>
            </a:endParaRPr>
          </a:p>
          <a:p>
            <a:r>
              <a:rPr lang="en-US" altLang="zh-CN" dirty="0">
                <a:cs typeface="+mn-ea"/>
              </a:rPr>
              <a:t>@See </a:t>
            </a: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https://github.com/weilanwl/ColorUI</a:t>
            </a:r>
            <a:endParaRPr lang="zh-CN" altLang="en-US" dirty="0"/>
          </a:p>
        </p:txBody>
      </p:sp>
      <p:sp>
        <p:nvSpPr>
          <p:cNvPr id="29" name="图片占位符 19">
            <a:extLst>
              <a:ext uri="{FF2B5EF4-FFF2-40B4-BE49-F238E27FC236}">
                <a16:creationId xmlns:a16="http://schemas.microsoft.com/office/drawing/2014/main" id="{C4A81B06-92F2-4049-B7B8-868E82D544E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16513" y="3702343"/>
            <a:ext cx="400050" cy="411187"/>
          </a:xfrm>
        </p:spPr>
      </p:sp>
      <p:sp>
        <p:nvSpPr>
          <p:cNvPr id="30" name="文本占位符 15">
            <a:extLst>
              <a:ext uri="{FF2B5EF4-FFF2-40B4-BE49-F238E27FC236}">
                <a16:creationId xmlns:a16="http://schemas.microsoft.com/office/drawing/2014/main" id="{5F2F51F8-DA62-408F-AEA9-DD3FEAE5F3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5152" y="5154305"/>
            <a:ext cx="3208397" cy="457200"/>
          </a:xfrm>
        </p:spPr>
        <p:txBody>
          <a:bodyPr>
            <a:normAutofit/>
          </a:bodyPr>
          <a:lstStyle/>
          <a:p>
            <a:r>
              <a:rPr lang="en-US" altLang="zh-CN" sz="2100" dirty="0">
                <a:cs typeface="+mn-ea"/>
                <a:sym typeface="+mn-ea"/>
              </a:rPr>
              <a:t>1.2</a:t>
            </a:r>
            <a:r>
              <a:rPr lang="zh-CN" altLang="en-US" sz="2100" dirty="0">
                <a:cs typeface="+mn-ea"/>
                <a:sym typeface="+mn-ea"/>
              </a:rPr>
              <a:t>  事件、数据与绑定</a:t>
            </a:r>
          </a:p>
          <a:p>
            <a:endParaRPr lang="zh-CN" altLang="en-US" dirty="0"/>
          </a:p>
        </p:txBody>
      </p:sp>
      <p:sp>
        <p:nvSpPr>
          <p:cNvPr id="31" name="图片占位符 20">
            <a:extLst>
              <a:ext uri="{FF2B5EF4-FFF2-40B4-BE49-F238E27FC236}">
                <a16:creationId xmlns:a16="http://schemas.microsoft.com/office/drawing/2014/main" id="{E9589802-9DB9-4381-94A4-5211CBA2A70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563" y="5154305"/>
            <a:ext cx="400050" cy="411187"/>
          </a:xfrm>
        </p:spPr>
      </p:sp>
    </p:spTree>
    <p:extLst>
      <p:ext uri="{BB962C8B-B14F-4D97-AF65-F5344CB8AC3E}">
        <p14:creationId xmlns:p14="http://schemas.microsoft.com/office/powerpoint/2010/main" val="3576800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140F3668-F9BD-2948-A0F0-F88D971587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302" y="3134161"/>
            <a:ext cx="406799" cy="406799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1911792" y="1543685"/>
            <a:ext cx="7867015" cy="3770630"/>
            <a:chOff x="1242" y="3002"/>
            <a:chExt cx="12389" cy="5938"/>
          </a:xfrm>
        </p:grpSpPr>
        <p:sp>
          <p:nvSpPr>
            <p:cNvPr id="6" name="文本框 5"/>
            <p:cNvSpPr txBox="1"/>
            <p:nvPr/>
          </p:nvSpPr>
          <p:spPr>
            <a:xfrm>
              <a:off x="3768" y="3002"/>
              <a:ext cx="8571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06EFF"/>
                  </a:solidFill>
                  <a:latin typeface="+mn-ea"/>
                </a:rPr>
                <a:t>显然，一个小程序离不开以下几个内容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1242" y="4849"/>
              <a:ext cx="12389" cy="4091"/>
              <a:chOff x="1242" y="4380"/>
              <a:chExt cx="12389" cy="4091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1242" y="4380"/>
                <a:ext cx="12389" cy="4091"/>
                <a:chOff x="1343" y="4597"/>
                <a:chExt cx="12389" cy="4091"/>
              </a:xfrm>
            </p:grpSpPr>
            <p:grpSp>
              <p:nvGrpSpPr>
                <p:cNvPr id="15" name="组合 14"/>
                <p:cNvGrpSpPr/>
                <p:nvPr/>
              </p:nvGrpSpPr>
              <p:grpSpPr>
                <a:xfrm>
                  <a:off x="1343" y="4597"/>
                  <a:ext cx="3733" cy="4091"/>
                  <a:chOff x="1343" y="4597"/>
                  <a:chExt cx="3733" cy="4091"/>
                </a:xfrm>
              </p:grpSpPr>
              <p:sp>
                <p:nvSpPr>
                  <p:cNvPr id="10" name="椭圆 9"/>
                  <p:cNvSpPr/>
                  <p:nvPr/>
                </p:nvSpPr>
                <p:spPr>
                  <a:xfrm>
                    <a:off x="1792" y="4597"/>
                    <a:ext cx="2834" cy="2834"/>
                  </a:xfrm>
                  <a:prstGeom prst="ellipse">
                    <a:avLst/>
                  </a:prstGeom>
                  <a:noFill/>
                  <a:ln w="19050">
                    <a:solidFill>
                      <a:srgbClr val="006E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26" name="文本框 25"/>
                  <p:cNvSpPr txBox="1"/>
                  <p:nvPr/>
                </p:nvSpPr>
                <p:spPr>
                  <a:xfrm>
                    <a:off x="1343" y="7576"/>
                    <a:ext cx="3733" cy="11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fontAlgn="auto">
                      <a:lnSpc>
                        <a:spcPct val="150000"/>
                      </a:lnSpc>
                    </a:pPr>
                    <a:r>
                      <a:rPr lang="zh-CN" altLang="en-US" sz="1400" dirty="0">
                        <a:solidFill>
                          <a:srgbClr val="006EFF"/>
                        </a:solidFill>
                        <a:latin typeface="+mn-ea"/>
                        <a:sym typeface="+mn-ea"/>
                      </a:rPr>
                      <a:t>页面上所显示的程序数据及数据更新</a:t>
                    </a:r>
                  </a:p>
                </p:txBody>
              </p:sp>
              <p:sp>
                <p:nvSpPr>
                  <p:cNvPr id="13" name="文本框 12"/>
                  <p:cNvSpPr txBox="1"/>
                  <p:nvPr/>
                </p:nvSpPr>
                <p:spPr>
                  <a:xfrm>
                    <a:off x="2337" y="6135"/>
                    <a:ext cx="1745" cy="5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rgbClr val="006EFF"/>
                        </a:solidFill>
                        <a:latin typeface="+mn-ea"/>
                      </a:rPr>
                      <a:t>数据层面</a:t>
                    </a:r>
                  </a:p>
                </p:txBody>
              </p:sp>
            </p:grpSp>
            <p:grpSp>
              <p:nvGrpSpPr>
                <p:cNvPr id="16" name="组合 15"/>
                <p:cNvGrpSpPr/>
                <p:nvPr/>
              </p:nvGrpSpPr>
              <p:grpSpPr>
                <a:xfrm>
                  <a:off x="5671" y="4597"/>
                  <a:ext cx="3733" cy="3717"/>
                  <a:chOff x="5437" y="4597"/>
                  <a:chExt cx="3733" cy="3717"/>
                </a:xfrm>
              </p:grpSpPr>
              <p:sp>
                <p:nvSpPr>
                  <p:cNvPr id="57" name="椭圆 56"/>
                  <p:cNvSpPr/>
                  <p:nvPr/>
                </p:nvSpPr>
                <p:spPr>
                  <a:xfrm>
                    <a:off x="5887" y="4597"/>
                    <a:ext cx="2834" cy="2834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" name="文本框 2"/>
                  <p:cNvSpPr txBox="1"/>
                  <p:nvPr/>
                </p:nvSpPr>
                <p:spPr>
                  <a:xfrm>
                    <a:off x="5437" y="7711"/>
                    <a:ext cx="3733" cy="6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fontAlgn="auto">
                      <a:lnSpc>
                        <a:spcPct val="150000"/>
                      </a:lnSpc>
                    </a:pPr>
                    <a:r>
                      <a:rPr lang="zh-CN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sym typeface="+mn-ea"/>
                      </a:rPr>
                      <a:t>如何进行页面交互</a:t>
                    </a:r>
                  </a:p>
                </p:txBody>
              </p:sp>
              <p:grpSp>
                <p:nvGrpSpPr>
                  <p:cNvPr id="8" name="组合 7"/>
                  <p:cNvGrpSpPr/>
                  <p:nvPr/>
                </p:nvGrpSpPr>
                <p:grpSpPr>
                  <a:xfrm>
                    <a:off x="6431" y="5311"/>
                    <a:ext cx="1745" cy="1406"/>
                    <a:chOff x="6431" y="5451"/>
                    <a:chExt cx="1745" cy="1406"/>
                  </a:xfrm>
                </p:grpSpPr>
                <p:sp>
                  <p:nvSpPr>
                    <p:cNvPr id="4" name="文本框 3"/>
                    <p:cNvSpPr txBox="1"/>
                    <p:nvPr/>
                  </p:nvSpPr>
                  <p:spPr>
                    <a:xfrm>
                      <a:off x="6431" y="6275"/>
                      <a:ext cx="1745" cy="58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zh-CN" altLang="en-US" dirty="0">
                          <a:latin typeface="+mn-ea"/>
                        </a:rPr>
                        <a:t>应用层面</a:t>
                      </a:r>
                    </a:p>
                  </p:txBody>
                </p:sp>
                <p:pic>
                  <p:nvPicPr>
                    <p:cNvPr id="5" name="图片 4" descr="C:\Users\v_clangqiu\Desktop\record (2).pngrecord (2)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rcRect t="1515" b="1515"/>
                    <a:stretch>
                      <a:fillRect/>
                    </a:stretch>
                  </p:blipFill>
                  <p:spPr>
                    <a:xfrm>
                      <a:off x="6974" y="5451"/>
                      <a:ext cx="660" cy="640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7" name="组合 16"/>
                <p:cNvGrpSpPr/>
                <p:nvPr/>
              </p:nvGrpSpPr>
              <p:grpSpPr>
                <a:xfrm>
                  <a:off x="9999" y="4597"/>
                  <a:ext cx="3733" cy="3717"/>
                  <a:chOff x="10115" y="4597"/>
                  <a:chExt cx="3733" cy="3717"/>
                </a:xfrm>
              </p:grpSpPr>
              <p:sp>
                <p:nvSpPr>
                  <p:cNvPr id="9" name="椭圆 8"/>
                  <p:cNvSpPr/>
                  <p:nvPr/>
                </p:nvSpPr>
                <p:spPr>
                  <a:xfrm>
                    <a:off x="10564" y="4597"/>
                    <a:ext cx="2834" cy="2834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64" name="文本框 63"/>
                  <p:cNvSpPr txBox="1"/>
                  <p:nvPr/>
                </p:nvSpPr>
                <p:spPr>
                  <a:xfrm>
                    <a:off x="10115" y="7711"/>
                    <a:ext cx="3733" cy="6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fontAlgn="auto">
                      <a:lnSpc>
                        <a:spcPct val="150000"/>
                      </a:lnSpc>
                    </a:pPr>
                    <a:r>
                      <a:rPr lang="zh-CN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sym typeface="+mn-ea"/>
                      </a:rPr>
                      <a:t>如何实现产品的业务需求</a:t>
                    </a:r>
                  </a:p>
                </p:txBody>
              </p:sp>
              <p:grpSp>
                <p:nvGrpSpPr>
                  <p:cNvPr id="11" name="组合 10"/>
                  <p:cNvGrpSpPr/>
                  <p:nvPr/>
                </p:nvGrpSpPr>
                <p:grpSpPr>
                  <a:xfrm>
                    <a:off x="11109" y="5311"/>
                    <a:ext cx="1745" cy="1406"/>
                    <a:chOff x="11109" y="5451"/>
                    <a:chExt cx="1745" cy="1406"/>
                  </a:xfrm>
                </p:grpSpPr>
                <p:sp>
                  <p:nvSpPr>
                    <p:cNvPr id="63" name="文本框 62"/>
                    <p:cNvSpPr txBox="1"/>
                    <p:nvPr/>
                  </p:nvSpPr>
                  <p:spPr>
                    <a:xfrm>
                      <a:off x="11109" y="6275"/>
                      <a:ext cx="1745" cy="58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zh-CN" altLang="en-US" dirty="0">
                          <a:latin typeface="+mn-ea"/>
                        </a:rPr>
                        <a:t>业务层面</a:t>
                      </a:r>
                    </a:p>
                  </p:txBody>
                </p:sp>
                <p:pic>
                  <p:nvPicPr>
                    <p:cNvPr id="14" name="图片 13" descr="C:\Users\v_clangqiu\Desktop\image (2).pngimage (2)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rcRect t="1515" b="1515"/>
                    <a:stretch>
                      <a:fillRect/>
                    </a:stretch>
                  </p:blipFill>
                  <p:spPr>
                    <a:xfrm>
                      <a:off x="11652" y="5451"/>
                      <a:ext cx="660" cy="64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cxnSp>
            <p:nvCxnSpPr>
              <p:cNvPr id="22" name="直接连接符 21"/>
              <p:cNvCxnSpPr>
                <a:cxnSpLocks/>
                <a:stCxn id="10" idx="6"/>
                <a:endCxn id="57" idx="2"/>
              </p:cNvCxnSpPr>
              <p:nvPr/>
            </p:nvCxnSpPr>
            <p:spPr>
              <a:xfrm>
                <a:off x="4525" y="5797"/>
                <a:ext cx="1495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cxnSpLocks/>
                <a:stCxn id="57" idx="6"/>
                <a:endCxn id="9" idx="2"/>
              </p:cNvCxnSpPr>
              <p:nvPr/>
            </p:nvCxnSpPr>
            <p:spPr>
              <a:xfrm>
                <a:off x="8854" y="5797"/>
                <a:ext cx="149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B9FDE062-ADAC-C64D-81D0-5E4776C45EBC}"/>
              </a:ext>
            </a:extLst>
          </p:cNvPr>
          <p:cNvSpPr txBox="1"/>
          <p:nvPr/>
        </p:nvSpPr>
        <p:spPr>
          <a:xfrm>
            <a:off x="266560" y="229897"/>
            <a:ext cx="7681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16EFF"/>
                </a:solidFill>
                <a:latin typeface="+mn-ea"/>
                <a:ea typeface="微软雅黑" panose="020B0503020204020204" pitchFamily="34" charset="-122"/>
                <a:cs typeface="+mn-ea"/>
                <a:sym typeface="+mn-ea"/>
              </a:rPr>
              <a:t>PART3</a:t>
            </a:r>
            <a:r>
              <a:rPr lang="zh-CN" altLang="en-US" sz="2400" dirty="0">
                <a:solidFill>
                  <a:srgbClr val="016EFF"/>
                </a:solidFill>
                <a:latin typeface="+mn-ea"/>
                <a:ea typeface="微软雅黑" panose="020B0503020204020204" pitchFamily="34" charset="-122"/>
                <a:cs typeface="+mn-ea"/>
                <a:sym typeface="+mn-ea"/>
              </a:rPr>
              <a:t>  如何深入云开发</a:t>
            </a:r>
            <a:r>
              <a:rPr lang="en-US" altLang="zh-CN" sz="2400" dirty="0">
                <a:solidFill>
                  <a:srgbClr val="016EFF"/>
                </a:solidFill>
                <a:latin typeface="+mn-ea"/>
                <a:ea typeface="微软雅黑" panose="020B0503020204020204" pitchFamily="34" charset="-122"/>
                <a:cs typeface="+mn-ea"/>
                <a:sym typeface="+mn-ea"/>
              </a:rPr>
              <a:t>——</a:t>
            </a:r>
            <a:r>
              <a:rPr lang="zh-CN" altLang="en-US" sz="2400" dirty="0">
                <a:solidFill>
                  <a:srgbClr val="016EFF"/>
                </a:solidFill>
                <a:latin typeface="+mn-ea"/>
                <a:ea typeface="微软雅黑" panose="020B0503020204020204" pitchFamily="34" charset="-122"/>
                <a:cs typeface="+mn-ea"/>
                <a:sym typeface="+mn-ea"/>
              </a:rPr>
              <a:t>像搭积木一样构建你的产品</a:t>
            </a:r>
            <a:endParaRPr lang="zh-CN" altLang="en-US" sz="2400" dirty="0">
              <a:solidFill>
                <a:srgbClr val="016EFF"/>
              </a:solidFill>
              <a:latin typeface="+mn-ea"/>
              <a:ea typeface="微软雅黑" panose="020B0503020204020204" pitchFamily="34" charset="-122"/>
              <a:cs typeface="+mn-ea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428D58C-55BC-4777-9ED5-9BAD8AD63B74}"/>
              </a:ext>
            </a:extLst>
          </p:cNvPr>
          <p:cNvCxnSpPr>
            <a:cxnSpLocks/>
          </p:cNvCxnSpPr>
          <p:nvPr/>
        </p:nvCxnSpPr>
        <p:spPr>
          <a:xfrm flipH="1" flipV="1">
            <a:off x="9549020" y="4323666"/>
            <a:ext cx="1063487" cy="641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095E5C47-A8D5-4D61-A395-99CAA4B4F63A}"/>
              </a:ext>
            </a:extLst>
          </p:cNvPr>
          <p:cNvSpPr txBox="1"/>
          <p:nvPr/>
        </p:nvSpPr>
        <p:spPr>
          <a:xfrm>
            <a:off x="9622763" y="4982850"/>
            <a:ext cx="2370455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accent2"/>
                </a:solidFill>
                <a:latin typeface="+mn-ea"/>
                <a:sym typeface="+mn-ea"/>
              </a:rPr>
              <a:t>取决于你们的业务需求</a:t>
            </a:r>
            <a:endParaRPr lang="en-US" altLang="zh-CN" sz="1400" dirty="0">
              <a:solidFill>
                <a:schemeClr val="accent2"/>
              </a:solidFill>
              <a:latin typeface="+mn-ea"/>
              <a:sym typeface="+mn-ea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accent2"/>
                </a:solidFill>
                <a:latin typeface="+mn-ea"/>
                <a:sym typeface="+mn-ea"/>
              </a:rPr>
              <a:t>不是我们今天要关注的重点</a:t>
            </a:r>
          </a:p>
        </p:txBody>
      </p:sp>
    </p:spTree>
    <p:extLst>
      <p:ext uri="{BB962C8B-B14F-4D97-AF65-F5344CB8AC3E}">
        <p14:creationId xmlns:p14="http://schemas.microsoft.com/office/powerpoint/2010/main" val="2998120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0D4A8E46-7CD4-491C-811E-A400574E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0515600" cy="674716"/>
          </a:xfrm>
        </p:spPr>
        <p:txBody>
          <a:bodyPr/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PART3</a:t>
            </a:r>
            <a:r>
              <a:rPr lang="zh-CN" altLang="en-US" dirty="0">
                <a:latin typeface="+mn-ea"/>
                <a:cs typeface="+mn-ea"/>
                <a:sym typeface="+mn-ea"/>
              </a:rPr>
              <a:t>  如何深入云开发</a:t>
            </a:r>
            <a:r>
              <a:rPr lang="en-US" altLang="zh-CN" dirty="0">
                <a:latin typeface="+mn-ea"/>
                <a:cs typeface="+mn-ea"/>
                <a:sym typeface="+mn-ea"/>
              </a:rPr>
              <a:t>——</a:t>
            </a:r>
            <a:r>
              <a:rPr lang="zh-CN" altLang="en-US" dirty="0">
                <a:latin typeface="+mn-ea"/>
                <a:cs typeface="+mn-ea"/>
                <a:sym typeface="+mn-ea"/>
              </a:rPr>
              <a:t>像搭积木一样构建你的产品</a:t>
            </a:r>
            <a:br>
              <a:rPr lang="zh-CN" altLang="en-US" dirty="0">
                <a:latin typeface="+mn-ea"/>
                <a:cs typeface="+mn-ea"/>
                <a:sym typeface="+mn-ea"/>
              </a:rPr>
            </a:br>
            <a:br>
              <a:rPr lang="zh-CN" altLang="en-US" dirty="0"/>
            </a:b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7683BE-45B1-4571-8418-A0C6644F7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205" y="1308693"/>
            <a:ext cx="3033941" cy="54278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016B154-AFD5-4EE3-837F-673551D38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375" y="941325"/>
            <a:ext cx="3017317" cy="5353036"/>
          </a:xfrm>
          <a:prstGeom prst="rect">
            <a:avLst/>
          </a:prstGeom>
        </p:spPr>
      </p:pic>
      <p:sp>
        <p:nvSpPr>
          <p:cNvPr id="12" name="文本占位符 9">
            <a:extLst>
              <a:ext uri="{FF2B5EF4-FFF2-40B4-BE49-F238E27FC236}">
                <a16:creationId xmlns:a16="http://schemas.microsoft.com/office/drawing/2014/main" id="{6C438CAD-2549-4F75-A4D6-5B385C6F09E3}"/>
              </a:ext>
            </a:extLst>
          </p:cNvPr>
          <p:cNvSpPr txBox="1">
            <a:spLocks/>
          </p:cNvSpPr>
          <p:nvPr/>
        </p:nvSpPr>
        <p:spPr>
          <a:xfrm>
            <a:off x="1003855" y="1034717"/>
            <a:ext cx="6102624" cy="52596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+mn-ea"/>
                <a:cs typeface="+mn-ea"/>
              </a:rPr>
              <a:t>什么是组件库？</a:t>
            </a:r>
            <a:endParaRPr lang="en-US" altLang="zh-CN" sz="3200" dirty="0">
              <a:latin typeface="+mn-ea"/>
              <a:cs typeface="+mn-ea"/>
            </a:endParaRPr>
          </a:p>
          <a:p>
            <a:endParaRPr lang="en-US" altLang="zh-CN" sz="3200" dirty="0">
              <a:latin typeface="+mn-ea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组件库是一系列</a:t>
            </a:r>
            <a:r>
              <a:rPr lang="en-US" altLang="zh-CN" sz="1800" dirty="0"/>
              <a:t>HTML+CSS</a:t>
            </a:r>
            <a:r>
              <a:rPr lang="zh-CN" altLang="en-US" sz="1800" dirty="0"/>
              <a:t>元素的组合，有时还会结合框架绑定一些业务逻辑。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对于没有美术和设计经验的程序员来说，组件库可以极大程度上帮助你美化界面，提高作品的美观度。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免去重复编写各类页面元素的</a:t>
            </a:r>
          </a:p>
        </p:txBody>
      </p:sp>
    </p:spTree>
    <p:extLst>
      <p:ext uri="{BB962C8B-B14F-4D97-AF65-F5344CB8AC3E}">
        <p14:creationId xmlns:p14="http://schemas.microsoft.com/office/powerpoint/2010/main" val="1937063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7FC18B9-0B61-4959-BCE9-BCB0C348EC09}"/>
              </a:ext>
            </a:extLst>
          </p:cNvPr>
          <p:cNvSpPr/>
          <p:nvPr/>
        </p:nvSpPr>
        <p:spPr>
          <a:xfrm>
            <a:off x="1056861" y="2987852"/>
            <a:ext cx="10078278" cy="2196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0D4A8E46-7CD4-491C-811E-A400574E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0515600" cy="674716"/>
          </a:xfrm>
        </p:spPr>
        <p:txBody>
          <a:bodyPr/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PART3</a:t>
            </a:r>
            <a:r>
              <a:rPr lang="zh-CN" altLang="en-US" dirty="0">
                <a:latin typeface="+mn-ea"/>
                <a:cs typeface="+mn-ea"/>
                <a:sym typeface="+mn-ea"/>
              </a:rPr>
              <a:t>  如何深入云开发</a:t>
            </a:r>
            <a:r>
              <a:rPr lang="en-US" altLang="zh-CN" dirty="0">
                <a:latin typeface="+mn-ea"/>
                <a:cs typeface="+mn-ea"/>
                <a:sym typeface="+mn-ea"/>
              </a:rPr>
              <a:t>——</a:t>
            </a:r>
            <a:r>
              <a:rPr lang="zh-CN" altLang="en-US" dirty="0">
                <a:latin typeface="+mn-ea"/>
                <a:cs typeface="+mn-ea"/>
                <a:sym typeface="+mn-ea"/>
              </a:rPr>
              <a:t>像搭积木一样构建你的产品</a:t>
            </a:r>
            <a:br>
              <a:rPr lang="zh-CN" altLang="en-US" dirty="0">
                <a:latin typeface="+mn-ea"/>
                <a:cs typeface="+mn-ea"/>
                <a:sym typeface="+mn-ea"/>
              </a:rPr>
            </a:br>
            <a:br>
              <a:rPr lang="zh-CN" altLang="en-US" dirty="0"/>
            </a:br>
            <a:endParaRPr lang="zh-CN" altLang="en-US" dirty="0"/>
          </a:p>
        </p:txBody>
      </p:sp>
      <p:sp>
        <p:nvSpPr>
          <p:cNvPr id="12" name="文本占位符 9">
            <a:extLst>
              <a:ext uri="{FF2B5EF4-FFF2-40B4-BE49-F238E27FC236}">
                <a16:creationId xmlns:a16="http://schemas.microsoft.com/office/drawing/2014/main" id="{6C438CAD-2549-4F75-A4D6-5B385C6F09E3}"/>
              </a:ext>
            </a:extLst>
          </p:cNvPr>
          <p:cNvSpPr txBox="1">
            <a:spLocks/>
          </p:cNvSpPr>
          <p:nvPr/>
        </p:nvSpPr>
        <p:spPr>
          <a:xfrm>
            <a:off x="3607906" y="1590259"/>
            <a:ext cx="7663067" cy="20264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latin typeface="+mn-ea"/>
                <a:cs typeface="+mn-ea"/>
              </a:rPr>
              <a:t>一个按钮，能做什么？</a:t>
            </a:r>
          </a:p>
          <a:p>
            <a:endParaRPr lang="zh-CN" altLang="en-US" dirty="0"/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32AD07F-AC9B-41DE-9FD2-220F6013B32B}"/>
              </a:ext>
            </a:extLst>
          </p:cNvPr>
          <p:cNvSpPr txBox="1">
            <a:spLocks/>
          </p:cNvSpPr>
          <p:nvPr/>
        </p:nvSpPr>
        <p:spPr>
          <a:xfrm>
            <a:off x="1409165" y="2987852"/>
            <a:ext cx="9991017" cy="202643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buClrTx/>
              <a:defRPr/>
            </a:pPr>
            <a:endParaRPr lang="en-US" altLang="zh-CN" sz="3600" dirty="0"/>
          </a:p>
          <a:p>
            <a:pPr lvl="0">
              <a:spcBef>
                <a:spcPts val="0"/>
              </a:spcBef>
              <a:buClrTx/>
              <a:defRPr/>
            </a:pPr>
            <a:r>
              <a:rPr lang="en-US" altLang="zh-CN" sz="3600" dirty="0">
                <a:solidFill>
                  <a:schemeClr val="bg1"/>
                </a:solidFill>
              </a:rPr>
              <a:t>&lt;button class="cu-</a:t>
            </a:r>
            <a:r>
              <a:rPr lang="en-US" altLang="zh-CN" sz="3600" dirty="0" err="1">
                <a:solidFill>
                  <a:schemeClr val="bg1"/>
                </a:solidFill>
              </a:rPr>
              <a:t>btn</a:t>
            </a:r>
            <a:r>
              <a:rPr lang="en-US" altLang="zh-CN" sz="3600" dirty="0">
                <a:solidFill>
                  <a:schemeClr val="bg1"/>
                </a:solidFill>
              </a:rPr>
              <a:t> round </a:t>
            </a:r>
            <a:r>
              <a:rPr lang="en-US" altLang="zh-CN" sz="3600" dirty="0" err="1">
                <a:solidFill>
                  <a:schemeClr val="bg1"/>
                </a:solidFill>
              </a:rPr>
              <a:t>bg</a:t>
            </a:r>
            <a:r>
              <a:rPr lang="en-US" altLang="zh-CN" sz="3600" dirty="0">
                <a:solidFill>
                  <a:schemeClr val="bg1"/>
                </a:solidFill>
              </a:rPr>
              <a:t>-pink"&gt;</a:t>
            </a:r>
          </a:p>
          <a:p>
            <a:pPr lvl="0">
              <a:spcBef>
                <a:spcPts val="0"/>
              </a:spcBef>
              <a:buClrTx/>
              <a:defRPr/>
            </a:pPr>
            <a:r>
              <a:rPr lang="en-US" altLang="zh-CN" sz="3600" dirty="0">
                <a:solidFill>
                  <a:schemeClr val="bg1"/>
                </a:solidFill>
              </a:rPr>
              <a:t>	</a:t>
            </a:r>
            <a:r>
              <a:rPr lang="zh-CN" altLang="en-US" sz="3600" dirty="0">
                <a:solidFill>
                  <a:schemeClr val="bg1"/>
                </a:solidFill>
              </a:rPr>
              <a:t>点我跳转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lvl="0">
              <a:spcBef>
                <a:spcPts val="0"/>
              </a:spcBef>
              <a:buClrTx/>
              <a:defRPr/>
            </a:pPr>
            <a:r>
              <a:rPr lang="en-US" altLang="zh-CN" sz="3600" dirty="0">
                <a:solidFill>
                  <a:schemeClr val="bg1"/>
                </a:solidFill>
              </a:rPr>
              <a:t>&lt;/button&gt;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762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7FC18B9-0B61-4959-BCE9-BCB0C348EC09}"/>
              </a:ext>
            </a:extLst>
          </p:cNvPr>
          <p:cNvSpPr/>
          <p:nvPr/>
        </p:nvSpPr>
        <p:spPr>
          <a:xfrm>
            <a:off x="1126435" y="1445595"/>
            <a:ext cx="10078278" cy="2196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0D4A8E46-7CD4-491C-811E-A400574E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0515600" cy="674716"/>
          </a:xfrm>
        </p:spPr>
        <p:txBody>
          <a:bodyPr/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PART3  </a:t>
            </a:r>
            <a:r>
              <a:rPr lang="zh-CN" altLang="en-US" dirty="0">
                <a:cs typeface="+mn-ea"/>
                <a:sym typeface="+mn-ea"/>
              </a:rPr>
              <a:t>事件、数据与绑定</a:t>
            </a:r>
            <a:br>
              <a:rPr lang="zh-CN" altLang="en-US" dirty="0">
                <a:cs typeface="+mn-ea"/>
                <a:sym typeface="+mn-ea"/>
              </a:rPr>
            </a:br>
            <a:br>
              <a:rPr lang="zh-CN" altLang="en-US" dirty="0">
                <a:latin typeface="+mn-ea"/>
                <a:cs typeface="+mn-ea"/>
                <a:sym typeface="+mn-ea"/>
              </a:rPr>
            </a:br>
            <a:br>
              <a:rPr lang="zh-CN" altLang="en-US" dirty="0"/>
            </a:br>
            <a:endParaRPr lang="zh-CN" altLang="en-US" dirty="0"/>
          </a:p>
        </p:txBody>
      </p:sp>
      <p:sp>
        <p:nvSpPr>
          <p:cNvPr id="12" name="文本占位符 9">
            <a:extLst>
              <a:ext uri="{FF2B5EF4-FFF2-40B4-BE49-F238E27FC236}">
                <a16:creationId xmlns:a16="http://schemas.microsoft.com/office/drawing/2014/main" id="{6C438CAD-2549-4F75-A4D6-5B385C6F09E3}"/>
              </a:ext>
            </a:extLst>
          </p:cNvPr>
          <p:cNvSpPr txBox="1">
            <a:spLocks/>
          </p:cNvSpPr>
          <p:nvPr/>
        </p:nvSpPr>
        <p:spPr>
          <a:xfrm>
            <a:off x="4417411" y="724168"/>
            <a:ext cx="7663067" cy="20264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latin typeface="+mn-ea"/>
                <a:cs typeface="+mn-ea"/>
              </a:rPr>
              <a:t>新增页面跳转方法</a:t>
            </a:r>
            <a:endParaRPr lang="zh-CN" altLang="en-US" dirty="0"/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32AD07F-AC9B-41DE-9FD2-220F6013B32B}"/>
              </a:ext>
            </a:extLst>
          </p:cNvPr>
          <p:cNvSpPr txBox="1">
            <a:spLocks/>
          </p:cNvSpPr>
          <p:nvPr/>
        </p:nvSpPr>
        <p:spPr>
          <a:xfrm>
            <a:off x="1409164" y="1426884"/>
            <a:ext cx="9991017" cy="2026439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buClrTx/>
              <a:defRPr/>
            </a:pPr>
            <a:endParaRPr lang="en-US" altLang="zh-CN" sz="3600" dirty="0"/>
          </a:p>
          <a:p>
            <a:r>
              <a:rPr lang="en-US" altLang="zh-CN" sz="3500" dirty="0" err="1">
                <a:solidFill>
                  <a:schemeClr val="bg1"/>
                </a:solidFill>
              </a:rPr>
              <a:t>onJump</a:t>
            </a:r>
            <a:r>
              <a:rPr lang="en-US" altLang="zh-CN" sz="3500" dirty="0">
                <a:solidFill>
                  <a:schemeClr val="bg1"/>
                </a:solidFill>
              </a:rPr>
              <a:t>: function(){</a:t>
            </a:r>
          </a:p>
          <a:p>
            <a:r>
              <a:rPr lang="en-US" altLang="zh-CN" sz="3500" dirty="0">
                <a:solidFill>
                  <a:schemeClr val="bg1"/>
                </a:solidFill>
              </a:rPr>
              <a:t>	</a:t>
            </a:r>
            <a:r>
              <a:rPr lang="en-US" altLang="zh-CN" sz="3500" dirty="0" err="1">
                <a:solidFill>
                  <a:schemeClr val="bg1"/>
                </a:solidFill>
              </a:rPr>
              <a:t>wx.navigateTo</a:t>
            </a:r>
            <a:r>
              <a:rPr lang="en-US" altLang="zh-CN" sz="3500" dirty="0">
                <a:solidFill>
                  <a:schemeClr val="bg1"/>
                </a:solidFill>
              </a:rPr>
              <a:t>({url:'/pages/mypage/mypage'})</a:t>
            </a:r>
          </a:p>
          <a:p>
            <a:r>
              <a:rPr lang="en-US" altLang="zh-CN" sz="3500" dirty="0">
                <a:solidFill>
                  <a:schemeClr val="bg1"/>
                </a:solidFill>
              </a:rPr>
              <a:t>},</a:t>
            </a:r>
          </a:p>
          <a:p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27CEAC-04D6-4F3C-9D90-69D5B9AB09C0}"/>
              </a:ext>
            </a:extLst>
          </p:cNvPr>
          <p:cNvSpPr/>
          <p:nvPr/>
        </p:nvSpPr>
        <p:spPr>
          <a:xfrm>
            <a:off x="1126435" y="4332842"/>
            <a:ext cx="10078278" cy="2196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9">
            <a:extLst>
              <a:ext uri="{FF2B5EF4-FFF2-40B4-BE49-F238E27FC236}">
                <a16:creationId xmlns:a16="http://schemas.microsoft.com/office/drawing/2014/main" id="{03147835-0CFB-402E-90C5-CA8E6A55D637}"/>
              </a:ext>
            </a:extLst>
          </p:cNvPr>
          <p:cNvSpPr txBox="1">
            <a:spLocks/>
          </p:cNvSpPr>
          <p:nvPr/>
        </p:nvSpPr>
        <p:spPr>
          <a:xfrm>
            <a:off x="1300957" y="4533679"/>
            <a:ext cx="9991017" cy="2026439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buClrTx/>
              <a:defRPr/>
            </a:pPr>
            <a:endParaRPr lang="en-US" altLang="zh-CN" sz="3600" dirty="0"/>
          </a:p>
          <a:p>
            <a:r>
              <a:rPr lang="en-US" altLang="zh-CN" sz="3400" dirty="0">
                <a:solidFill>
                  <a:schemeClr val="bg1"/>
                </a:solidFill>
              </a:rPr>
              <a:t>&lt;button class=“cu-</a:t>
            </a:r>
            <a:r>
              <a:rPr lang="en-US" altLang="zh-CN" sz="3400" dirty="0" err="1">
                <a:solidFill>
                  <a:schemeClr val="bg1"/>
                </a:solidFill>
              </a:rPr>
              <a:t>btn</a:t>
            </a:r>
            <a:r>
              <a:rPr lang="en-US" altLang="zh-CN" sz="3400" dirty="0">
                <a:solidFill>
                  <a:schemeClr val="bg1"/>
                </a:solidFill>
              </a:rPr>
              <a:t> round </a:t>
            </a:r>
            <a:r>
              <a:rPr lang="en-US" altLang="zh-CN" sz="3400" dirty="0" err="1">
                <a:solidFill>
                  <a:schemeClr val="bg1"/>
                </a:solidFill>
              </a:rPr>
              <a:t>bg</a:t>
            </a:r>
            <a:r>
              <a:rPr lang="en-US" altLang="zh-CN" sz="3400" dirty="0">
                <a:solidFill>
                  <a:schemeClr val="bg1"/>
                </a:solidFill>
              </a:rPr>
              <a:t>-pink” </a:t>
            </a:r>
            <a:r>
              <a:rPr lang="en-US" altLang="zh-CN" sz="3400" dirty="0" err="1">
                <a:solidFill>
                  <a:srgbClr val="FF0000"/>
                </a:solidFill>
              </a:rPr>
              <a:t>bindtap</a:t>
            </a:r>
            <a:r>
              <a:rPr lang="en-US" altLang="zh-CN" sz="3400" dirty="0">
                <a:solidFill>
                  <a:srgbClr val="FF0000"/>
                </a:solidFill>
              </a:rPr>
              <a:t>=“</a:t>
            </a:r>
            <a:r>
              <a:rPr lang="en-US" altLang="zh-CN" sz="3400" dirty="0" err="1">
                <a:solidFill>
                  <a:srgbClr val="FF0000"/>
                </a:solidFill>
              </a:rPr>
              <a:t>onJump</a:t>
            </a:r>
            <a:r>
              <a:rPr lang="en-US" altLang="zh-CN" sz="3400" dirty="0">
                <a:solidFill>
                  <a:srgbClr val="FF0000"/>
                </a:solidFill>
              </a:rPr>
              <a:t>”&gt;</a:t>
            </a:r>
          </a:p>
          <a:p>
            <a:r>
              <a:rPr lang="en-US" altLang="zh-CN" sz="3400" dirty="0">
                <a:solidFill>
                  <a:schemeClr val="bg1"/>
                </a:solidFill>
              </a:rPr>
              <a:t>	</a:t>
            </a:r>
            <a:r>
              <a:rPr lang="zh-CN" altLang="en-US" sz="3400" dirty="0">
                <a:solidFill>
                  <a:schemeClr val="bg1"/>
                </a:solidFill>
              </a:rPr>
              <a:t>点我跳转</a:t>
            </a:r>
            <a:endParaRPr lang="en-US" altLang="zh-CN" sz="3400" dirty="0">
              <a:solidFill>
                <a:schemeClr val="bg1"/>
              </a:solidFill>
            </a:endParaRPr>
          </a:p>
          <a:p>
            <a:r>
              <a:rPr lang="en-US" altLang="zh-CN" sz="3400" dirty="0">
                <a:solidFill>
                  <a:schemeClr val="bg1"/>
                </a:solidFill>
              </a:rPr>
              <a:t>&lt;/button&gt;</a:t>
            </a:r>
          </a:p>
          <a:p>
            <a:endParaRPr lang="zh-CN" altLang="en-US" dirty="0"/>
          </a:p>
        </p:txBody>
      </p:sp>
      <p:sp>
        <p:nvSpPr>
          <p:cNvPr id="9" name="文本占位符 9">
            <a:extLst>
              <a:ext uri="{FF2B5EF4-FFF2-40B4-BE49-F238E27FC236}">
                <a16:creationId xmlns:a16="http://schemas.microsoft.com/office/drawing/2014/main" id="{31065767-ED9B-40FF-9EFA-CC67F26A14E7}"/>
              </a:ext>
            </a:extLst>
          </p:cNvPr>
          <p:cNvSpPr txBox="1">
            <a:spLocks/>
          </p:cNvSpPr>
          <p:nvPr/>
        </p:nvSpPr>
        <p:spPr>
          <a:xfrm>
            <a:off x="4844794" y="3740193"/>
            <a:ext cx="7663067" cy="20264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latin typeface="+mn-ea"/>
                <a:cs typeface="+mn-ea"/>
              </a:rPr>
              <a:t>绑定按钮事件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052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7FC18B9-0B61-4959-BCE9-BCB0C348EC09}"/>
              </a:ext>
            </a:extLst>
          </p:cNvPr>
          <p:cNvSpPr/>
          <p:nvPr/>
        </p:nvSpPr>
        <p:spPr>
          <a:xfrm>
            <a:off x="1126435" y="1232452"/>
            <a:ext cx="10078278" cy="1831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0D4A8E46-7CD4-491C-811E-A400574E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0515600" cy="674716"/>
          </a:xfrm>
        </p:spPr>
        <p:txBody>
          <a:bodyPr/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PART3  </a:t>
            </a:r>
            <a:r>
              <a:rPr lang="zh-CN" altLang="en-US" dirty="0">
                <a:cs typeface="+mn-ea"/>
                <a:sym typeface="+mn-ea"/>
              </a:rPr>
              <a:t>事件、数据与绑定</a:t>
            </a:r>
            <a:br>
              <a:rPr lang="zh-CN" altLang="en-US" dirty="0">
                <a:cs typeface="+mn-ea"/>
                <a:sym typeface="+mn-ea"/>
              </a:rPr>
            </a:br>
            <a:br>
              <a:rPr lang="zh-CN" altLang="en-US" dirty="0">
                <a:latin typeface="+mn-ea"/>
                <a:cs typeface="+mn-ea"/>
                <a:sym typeface="+mn-ea"/>
              </a:rPr>
            </a:br>
            <a:br>
              <a:rPr lang="zh-CN" altLang="en-US" dirty="0"/>
            </a:br>
            <a:endParaRPr lang="zh-CN" altLang="en-US" dirty="0"/>
          </a:p>
        </p:txBody>
      </p:sp>
      <p:sp>
        <p:nvSpPr>
          <p:cNvPr id="12" name="文本占位符 9">
            <a:extLst>
              <a:ext uri="{FF2B5EF4-FFF2-40B4-BE49-F238E27FC236}">
                <a16:creationId xmlns:a16="http://schemas.microsoft.com/office/drawing/2014/main" id="{6C438CAD-2549-4F75-A4D6-5B385C6F09E3}"/>
              </a:ext>
            </a:extLst>
          </p:cNvPr>
          <p:cNvSpPr txBox="1">
            <a:spLocks/>
          </p:cNvSpPr>
          <p:nvPr/>
        </p:nvSpPr>
        <p:spPr>
          <a:xfrm>
            <a:off x="5013760" y="658175"/>
            <a:ext cx="7663067" cy="20264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latin typeface="+mn-ea"/>
                <a:cs typeface="+mn-ea"/>
              </a:rPr>
              <a:t>页面数据</a:t>
            </a:r>
            <a:endParaRPr lang="zh-CN" altLang="en-US" dirty="0"/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32AD07F-AC9B-41DE-9FD2-220F6013B32B}"/>
              </a:ext>
            </a:extLst>
          </p:cNvPr>
          <p:cNvSpPr txBox="1">
            <a:spLocks/>
          </p:cNvSpPr>
          <p:nvPr/>
        </p:nvSpPr>
        <p:spPr>
          <a:xfrm>
            <a:off x="1419101" y="1030368"/>
            <a:ext cx="9991017" cy="2026439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buClrTx/>
              <a:defRPr/>
            </a:pPr>
            <a:endParaRPr lang="en-US" altLang="zh-CN" sz="3600" dirty="0"/>
          </a:p>
          <a:p>
            <a:r>
              <a:rPr lang="en-US" altLang="zh-CN" sz="3300" dirty="0">
                <a:solidFill>
                  <a:schemeClr val="bg1"/>
                </a:solidFill>
              </a:rPr>
              <a:t>data: {</a:t>
            </a:r>
          </a:p>
          <a:p>
            <a:r>
              <a:rPr lang="en-US" altLang="zh-CN" sz="3300" dirty="0">
                <a:solidFill>
                  <a:schemeClr val="bg1"/>
                </a:solidFill>
              </a:rPr>
              <a:t>	</a:t>
            </a:r>
            <a:r>
              <a:rPr lang="en-US" altLang="zh-CN" sz="3300" dirty="0" err="1">
                <a:solidFill>
                  <a:schemeClr val="bg1"/>
                </a:solidFill>
              </a:rPr>
              <a:t>testList</a:t>
            </a:r>
            <a:r>
              <a:rPr lang="en-US" altLang="zh-CN" sz="3300" dirty="0">
                <a:solidFill>
                  <a:schemeClr val="bg1"/>
                </a:solidFill>
              </a:rPr>
              <a:t>: ['text1', 'text2', 'text3']</a:t>
            </a:r>
          </a:p>
          <a:p>
            <a:r>
              <a:rPr lang="en-US" altLang="zh-CN" sz="3300" dirty="0">
                <a:solidFill>
                  <a:schemeClr val="bg1"/>
                </a:solidFill>
              </a:rPr>
              <a:t>},</a:t>
            </a:r>
          </a:p>
          <a:p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27CEAC-04D6-4F3C-9D90-69D5B9AB09C0}"/>
              </a:ext>
            </a:extLst>
          </p:cNvPr>
          <p:cNvSpPr/>
          <p:nvPr/>
        </p:nvSpPr>
        <p:spPr>
          <a:xfrm>
            <a:off x="1126435" y="3715830"/>
            <a:ext cx="10078278" cy="3084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9">
            <a:extLst>
              <a:ext uri="{FF2B5EF4-FFF2-40B4-BE49-F238E27FC236}">
                <a16:creationId xmlns:a16="http://schemas.microsoft.com/office/drawing/2014/main" id="{03147835-0CFB-402E-90C5-CA8E6A55D637}"/>
              </a:ext>
            </a:extLst>
          </p:cNvPr>
          <p:cNvSpPr txBox="1">
            <a:spLocks/>
          </p:cNvSpPr>
          <p:nvPr/>
        </p:nvSpPr>
        <p:spPr>
          <a:xfrm>
            <a:off x="1419100" y="3278693"/>
            <a:ext cx="9991017" cy="3397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buClrTx/>
              <a:defRPr/>
            </a:pPr>
            <a:endParaRPr lang="en-US" altLang="zh-CN" sz="3600" dirty="0"/>
          </a:p>
          <a:p>
            <a:r>
              <a:rPr lang="en-US" altLang="zh-CN" sz="2800" dirty="0" err="1">
                <a:solidFill>
                  <a:schemeClr val="bg1"/>
                </a:solidFill>
              </a:rPr>
              <a:t>addTag</a:t>
            </a:r>
            <a:r>
              <a:rPr lang="en-US" altLang="zh-CN" sz="2800" dirty="0">
                <a:solidFill>
                  <a:schemeClr val="bg1"/>
                </a:solidFill>
              </a:rPr>
              <a:t>: function(){</a:t>
            </a:r>
          </a:p>
          <a:p>
            <a:pPr lvl="1"/>
            <a:r>
              <a:rPr lang="en-US" altLang="zh-CN" sz="2400" dirty="0" err="1">
                <a:solidFill>
                  <a:schemeClr val="bg1"/>
                </a:solidFill>
              </a:rPr>
              <a:t>this.data.testList.push</a:t>
            </a:r>
            <a:r>
              <a:rPr lang="en-US" altLang="zh-CN" sz="2400" dirty="0">
                <a:solidFill>
                  <a:schemeClr val="bg1"/>
                </a:solidFill>
              </a:rPr>
              <a:t>('new ' + </a:t>
            </a:r>
            <a:r>
              <a:rPr lang="en-US" altLang="zh-CN" sz="2400" dirty="0" err="1">
                <a:solidFill>
                  <a:schemeClr val="bg1"/>
                </a:solidFill>
              </a:rPr>
              <a:t>Math.random</a:t>
            </a:r>
            <a:r>
              <a:rPr lang="en-US" altLang="zh-CN" sz="2400" dirty="0">
                <a:solidFill>
                  <a:schemeClr val="bg1"/>
                </a:solidFill>
              </a:rPr>
              <a:t>())</a:t>
            </a:r>
          </a:p>
          <a:p>
            <a:pPr lvl="1"/>
            <a:r>
              <a:rPr lang="en-US" altLang="zh-CN" sz="2400" dirty="0" err="1">
                <a:solidFill>
                  <a:schemeClr val="bg1"/>
                </a:solidFill>
              </a:rPr>
              <a:t>this.setData</a:t>
            </a:r>
            <a:r>
              <a:rPr lang="en-US" altLang="zh-CN" sz="2400" dirty="0">
                <a:solidFill>
                  <a:schemeClr val="bg1"/>
                </a:solidFill>
              </a:rPr>
              <a:t>({ </a:t>
            </a:r>
            <a:r>
              <a:rPr lang="en-US" altLang="zh-CN" sz="2400" dirty="0" err="1">
                <a:solidFill>
                  <a:schemeClr val="bg1"/>
                </a:solidFill>
              </a:rPr>
              <a:t>testList</a:t>
            </a:r>
            <a:r>
              <a:rPr lang="en-US" altLang="zh-CN" sz="2400" dirty="0">
                <a:solidFill>
                  <a:schemeClr val="bg1"/>
                </a:solidFill>
              </a:rPr>
              <a:t>: </a:t>
            </a:r>
            <a:r>
              <a:rPr lang="en-US" altLang="zh-CN" sz="2400" dirty="0" err="1">
                <a:solidFill>
                  <a:schemeClr val="bg1"/>
                </a:solidFill>
              </a:rPr>
              <a:t>this.data.testList</a:t>
            </a:r>
            <a:r>
              <a:rPr lang="en-US" altLang="zh-CN" sz="2400" dirty="0">
                <a:solidFill>
                  <a:schemeClr val="bg1"/>
                </a:solidFill>
              </a:rPr>
              <a:t> })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},</a:t>
            </a:r>
          </a:p>
          <a:p>
            <a:endParaRPr lang="zh-CN" altLang="en-US" dirty="0"/>
          </a:p>
        </p:txBody>
      </p:sp>
      <p:sp>
        <p:nvSpPr>
          <p:cNvPr id="9" name="文本占位符 9">
            <a:extLst>
              <a:ext uri="{FF2B5EF4-FFF2-40B4-BE49-F238E27FC236}">
                <a16:creationId xmlns:a16="http://schemas.microsoft.com/office/drawing/2014/main" id="{31065767-ED9B-40FF-9EFA-CC67F26A14E7}"/>
              </a:ext>
            </a:extLst>
          </p:cNvPr>
          <p:cNvSpPr txBox="1">
            <a:spLocks/>
          </p:cNvSpPr>
          <p:nvPr/>
        </p:nvSpPr>
        <p:spPr>
          <a:xfrm>
            <a:off x="3903885" y="3037124"/>
            <a:ext cx="7663067" cy="20264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latin typeface="+mn-ea"/>
                <a:cs typeface="+mn-ea"/>
              </a:rPr>
              <a:t>获取数据并更新数据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656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7FC18B9-0B61-4959-BCE9-BCB0C348EC09}"/>
              </a:ext>
            </a:extLst>
          </p:cNvPr>
          <p:cNvSpPr/>
          <p:nvPr/>
        </p:nvSpPr>
        <p:spPr>
          <a:xfrm>
            <a:off x="951405" y="1906633"/>
            <a:ext cx="10078278" cy="2839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0D4A8E46-7CD4-491C-811E-A400574E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0515600" cy="674716"/>
          </a:xfrm>
        </p:spPr>
        <p:txBody>
          <a:bodyPr/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PART3  </a:t>
            </a:r>
            <a:r>
              <a:rPr lang="zh-CN" altLang="en-US" dirty="0">
                <a:cs typeface="+mn-ea"/>
                <a:sym typeface="+mn-ea"/>
              </a:rPr>
              <a:t>事件、数据与绑定</a:t>
            </a:r>
            <a:br>
              <a:rPr lang="zh-CN" altLang="en-US" dirty="0">
                <a:cs typeface="+mn-ea"/>
                <a:sym typeface="+mn-ea"/>
              </a:rPr>
            </a:br>
            <a:br>
              <a:rPr lang="zh-CN" altLang="en-US" dirty="0">
                <a:latin typeface="+mn-ea"/>
                <a:cs typeface="+mn-ea"/>
                <a:sym typeface="+mn-ea"/>
              </a:rPr>
            </a:br>
            <a:br>
              <a:rPr lang="zh-CN" altLang="en-US" dirty="0"/>
            </a:br>
            <a:endParaRPr lang="zh-CN" altLang="en-US" dirty="0"/>
          </a:p>
        </p:txBody>
      </p:sp>
      <p:sp>
        <p:nvSpPr>
          <p:cNvPr id="12" name="文本占位符 9">
            <a:extLst>
              <a:ext uri="{FF2B5EF4-FFF2-40B4-BE49-F238E27FC236}">
                <a16:creationId xmlns:a16="http://schemas.microsoft.com/office/drawing/2014/main" id="{6C438CAD-2549-4F75-A4D6-5B385C6F09E3}"/>
              </a:ext>
            </a:extLst>
          </p:cNvPr>
          <p:cNvSpPr txBox="1">
            <a:spLocks/>
          </p:cNvSpPr>
          <p:nvPr/>
        </p:nvSpPr>
        <p:spPr>
          <a:xfrm>
            <a:off x="4168933" y="758614"/>
            <a:ext cx="7663067" cy="20264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latin typeface="+mn-ea"/>
                <a:cs typeface="+mn-ea"/>
              </a:rPr>
              <a:t>绑定页面数据</a:t>
            </a:r>
            <a:endParaRPr lang="zh-CN" altLang="en-US" dirty="0"/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32AD07F-AC9B-41DE-9FD2-220F6013B32B}"/>
              </a:ext>
            </a:extLst>
          </p:cNvPr>
          <p:cNvSpPr txBox="1">
            <a:spLocks/>
          </p:cNvSpPr>
          <p:nvPr/>
        </p:nvSpPr>
        <p:spPr>
          <a:xfrm>
            <a:off x="995035" y="2415780"/>
            <a:ext cx="9991017" cy="2026439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buClrTx/>
              <a:defRPr/>
            </a:pPr>
            <a:endParaRPr lang="en-US" altLang="zh-CN" sz="3600" dirty="0"/>
          </a:p>
          <a:p>
            <a:r>
              <a:rPr lang="en-US" altLang="zh-CN" sz="3500" dirty="0">
                <a:solidFill>
                  <a:schemeClr val="bg1"/>
                </a:solidFill>
              </a:rPr>
              <a:t>&lt;view </a:t>
            </a:r>
            <a:r>
              <a:rPr lang="en-US" altLang="zh-CN" sz="3500" dirty="0" err="1">
                <a:solidFill>
                  <a:schemeClr val="bg1"/>
                </a:solidFill>
              </a:rPr>
              <a:t>wx:for</a:t>
            </a:r>
            <a:r>
              <a:rPr lang="en-US" altLang="zh-CN" sz="3500" dirty="0">
                <a:solidFill>
                  <a:schemeClr val="bg1"/>
                </a:solidFill>
              </a:rPr>
              <a:t>="{{</a:t>
            </a:r>
            <a:r>
              <a:rPr lang="en-US" altLang="zh-CN" sz="3500" dirty="0" err="1">
                <a:solidFill>
                  <a:schemeClr val="bg1"/>
                </a:solidFill>
              </a:rPr>
              <a:t>testList</a:t>
            </a:r>
            <a:r>
              <a:rPr lang="en-US" altLang="zh-CN" sz="3500" dirty="0">
                <a:solidFill>
                  <a:schemeClr val="bg1"/>
                </a:solidFill>
              </a:rPr>
              <a:t>}}" </a:t>
            </a:r>
            <a:r>
              <a:rPr lang="en-US" altLang="zh-CN" sz="3500" dirty="0" err="1">
                <a:solidFill>
                  <a:schemeClr val="bg1"/>
                </a:solidFill>
              </a:rPr>
              <a:t>wx:key</a:t>
            </a:r>
            <a:r>
              <a:rPr lang="en-US" altLang="zh-CN" sz="3500" dirty="0">
                <a:solidFill>
                  <a:schemeClr val="bg1"/>
                </a:solidFill>
              </a:rPr>
              <a:t>&gt;</a:t>
            </a:r>
          </a:p>
          <a:p>
            <a:r>
              <a:rPr lang="en-US" altLang="zh-CN" sz="3500" dirty="0">
                <a:solidFill>
                  <a:schemeClr val="bg1"/>
                </a:solidFill>
              </a:rPr>
              <a:t>	&lt;view class="cu-tag </a:t>
            </a:r>
            <a:r>
              <a:rPr lang="en-US" altLang="zh-CN" sz="3500" dirty="0" err="1">
                <a:solidFill>
                  <a:schemeClr val="bg1"/>
                </a:solidFill>
              </a:rPr>
              <a:t>bg</a:t>
            </a:r>
            <a:r>
              <a:rPr lang="en-US" altLang="zh-CN" sz="3500" dirty="0">
                <a:solidFill>
                  <a:schemeClr val="bg1"/>
                </a:solidFill>
              </a:rPr>
              <a:t>-green"&gt;{{item}}&lt;/view&gt;</a:t>
            </a:r>
          </a:p>
          <a:p>
            <a:r>
              <a:rPr lang="en-US" altLang="zh-CN" sz="3500" dirty="0">
                <a:solidFill>
                  <a:schemeClr val="bg1"/>
                </a:solidFill>
              </a:rPr>
              <a:t>&lt;/view&gt;</a:t>
            </a:r>
          </a:p>
          <a:p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5B4C7F9-C605-4AD2-B884-1F98BA31D85C}"/>
              </a:ext>
            </a:extLst>
          </p:cNvPr>
          <p:cNvSpPr/>
          <p:nvPr/>
        </p:nvSpPr>
        <p:spPr>
          <a:xfrm>
            <a:off x="675861" y="5255130"/>
            <a:ext cx="10515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hlinkClick r:id="rId3"/>
              </a:rPr>
              <a:t>https://developers.weixin.qq.com/miniprogram/dev/framework/view/wxml/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88826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9456BCA-C8C3-4BF6-BD81-7F1F05A1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本次工坊参与人员的数据分析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4AE2246-BF27-474E-845B-D57CC5401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48" y="1293942"/>
            <a:ext cx="8777649" cy="501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89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3D002B8-26A2-4B0C-B2D0-3465199FC9F4}"/>
              </a:ext>
            </a:extLst>
          </p:cNvPr>
          <p:cNvSpPr/>
          <p:nvPr/>
        </p:nvSpPr>
        <p:spPr>
          <a:xfrm>
            <a:off x="8039100" y="862180"/>
            <a:ext cx="3214187" cy="5782490"/>
          </a:xfrm>
          <a:prstGeom prst="rect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0D4A8E46-7CD4-491C-811E-A400574E2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PART3</a:t>
            </a:r>
            <a:r>
              <a:rPr lang="zh-CN" altLang="en-US" dirty="0">
                <a:latin typeface="+mn-ea"/>
                <a:cs typeface="+mn-ea"/>
                <a:sym typeface="+mn-ea"/>
              </a:rPr>
              <a:t>  如何深入云开发</a:t>
            </a:r>
            <a:r>
              <a:rPr lang="en-US" altLang="zh-CN" dirty="0">
                <a:latin typeface="+mn-ea"/>
                <a:cs typeface="+mn-ea"/>
                <a:sym typeface="+mn-ea"/>
              </a:rPr>
              <a:t>——</a:t>
            </a:r>
            <a:r>
              <a:rPr lang="zh-CN" altLang="en-US" dirty="0">
                <a:latin typeface="+mn-ea"/>
                <a:cs typeface="+mn-ea"/>
                <a:sym typeface="+mn-ea"/>
              </a:rPr>
              <a:t>像搭积木一样构建你的产品</a:t>
            </a:r>
            <a:endParaRPr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4CD16EF1-AEBF-40F4-87C9-49D273F49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784" y="1152824"/>
            <a:ext cx="4688634" cy="4870289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006EFF"/>
                </a:solidFill>
                <a:latin typeface="+mn-ea"/>
              </a:rPr>
              <a:t>如何开发一个网盘小程序？</a:t>
            </a:r>
            <a:endParaRPr lang="en-US" altLang="zh-CN" dirty="0">
              <a:solidFill>
                <a:srgbClr val="006EFF"/>
              </a:solidFill>
              <a:latin typeface="+mn-ea"/>
            </a:endParaRPr>
          </a:p>
          <a:p>
            <a:pPr lvl="1"/>
            <a:r>
              <a:rPr lang="zh-CN" altLang="en-US" dirty="0">
                <a:solidFill>
                  <a:srgbClr val="333333"/>
                </a:solidFill>
                <a:latin typeface="+mn-ea"/>
              </a:rPr>
              <a:t>你需要知道如何调用云存储的环境</a:t>
            </a:r>
            <a:endParaRPr lang="en-US" altLang="zh-CN" dirty="0">
              <a:solidFill>
                <a:srgbClr val="333333"/>
              </a:solidFill>
              <a:latin typeface="+mn-ea"/>
            </a:endParaRPr>
          </a:p>
          <a:p>
            <a:pPr lvl="1"/>
            <a:r>
              <a:rPr lang="zh-CN" altLang="en-US" dirty="0">
                <a:solidFill>
                  <a:srgbClr val="333333"/>
                </a:solidFill>
                <a:latin typeface="+mn-ea"/>
              </a:rPr>
              <a:t>你需要从知道如何对云数据库增删改查</a:t>
            </a:r>
          </a:p>
          <a:p>
            <a:pPr lvl="1"/>
            <a:r>
              <a:rPr lang="zh-CN" altLang="en-US" dirty="0">
                <a:solidFill>
                  <a:srgbClr val="333333"/>
                </a:solidFill>
                <a:latin typeface="+mn-ea"/>
              </a:rPr>
              <a:t>你需要知道页面如何处理一个事件</a:t>
            </a:r>
            <a:endParaRPr lang="en-US" altLang="zh-CN" dirty="0">
              <a:solidFill>
                <a:srgbClr val="333333"/>
              </a:solidFill>
              <a:latin typeface="+mn-ea"/>
            </a:endParaRPr>
          </a:p>
          <a:p>
            <a:pPr lvl="1"/>
            <a:r>
              <a:rPr lang="zh-CN" altLang="en-US" dirty="0">
                <a:solidFill>
                  <a:srgbClr val="333333"/>
                </a:solidFill>
                <a:latin typeface="+mn-ea"/>
              </a:rPr>
              <a:t>你需要知道如何对页面的数据更新和绑定</a:t>
            </a:r>
            <a:endParaRPr lang="en-US" altLang="zh-CN" dirty="0">
              <a:solidFill>
                <a:srgbClr val="333333"/>
              </a:solidFill>
              <a:latin typeface="+mn-ea"/>
            </a:endParaRPr>
          </a:p>
          <a:p>
            <a:pPr lvl="1"/>
            <a:r>
              <a:rPr lang="zh-CN" altLang="en-US" dirty="0">
                <a:solidFill>
                  <a:srgbClr val="333333"/>
                </a:solidFill>
                <a:latin typeface="+mn-ea"/>
                <a:sym typeface="+mn-ea"/>
              </a:rPr>
              <a:t>利用组件库，增加</a:t>
            </a:r>
            <a:r>
              <a:rPr lang="zh-CN" altLang="en-US" b="1" dirty="0">
                <a:solidFill>
                  <a:srgbClr val="333333"/>
                </a:solidFill>
                <a:latin typeface="+mn-ea"/>
                <a:sym typeface="+mn-ea"/>
              </a:rPr>
              <a:t>一点点</a:t>
            </a:r>
            <a:r>
              <a:rPr lang="zh-CN" altLang="en-US" dirty="0">
                <a:solidFill>
                  <a:srgbClr val="333333"/>
                </a:solidFill>
                <a:latin typeface="+mn-ea"/>
                <a:sym typeface="+mn-ea"/>
              </a:rPr>
              <a:t>细节</a:t>
            </a:r>
            <a:endParaRPr lang="en-US" altLang="zh-CN" dirty="0">
              <a:solidFill>
                <a:srgbClr val="333333"/>
              </a:solidFill>
              <a:latin typeface="+mn-ea"/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74C0C9-F03A-40D0-8572-608B3E0E6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433" y="1034717"/>
            <a:ext cx="2967444" cy="53696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B4F031-906F-40C9-84D0-A0FDDFC5F8CD}"/>
              </a:ext>
            </a:extLst>
          </p:cNvPr>
          <p:cNvSpPr txBox="1"/>
          <p:nvPr/>
        </p:nvSpPr>
        <p:spPr>
          <a:xfrm>
            <a:off x="938713" y="5085042"/>
            <a:ext cx="5357869" cy="1319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2"/>
                </a:solidFill>
                <a:latin typeface="+mn-ea"/>
                <a:sym typeface="+mn-ea"/>
              </a:rPr>
              <a:t>学会读文档，根据文档构思自己的代码和开发方式</a:t>
            </a:r>
          </a:p>
        </p:txBody>
      </p:sp>
    </p:spTree>
    <p:extLst>
      <p:ext uri="{BB962C8B-B14F-4D97-AF65-F5344CB8AC3E}">
        <p14:creationId xmlns:p14="http://schemas.microsoft.com/office/powerpoint/2010/main" val="269725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69655A10-414B-4C1E-A89A-0ADB3B3E7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221" y="939337"/>
            <a:ext cx="9068222" cy="91685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+mn-ea"/>
                <a:sym typeface="+mn-ea"/>
              </a:rPr>
              <a:t>赛事介绍及参赛建议</a:t>
            </a:r>
          </a:p>
        </p:txBody>
      </p:sp>
      <p:sp>
        <p:nvSpPr>
          <p:cNvPr id="11" name="副标题 10">
            <a:extLst>
              <a:ext uri="{FF2B5EF4-FFF2-40B4-BE49-F238E27FC236}">
                <a16:creationId xmlns:a16="http://schemas.microsoft.com/office/drawing/2014/main" id="{49278F3F-4B83-4DF9-8820-D7AAF77FD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221" y="1856190"/>
            <a:ext cx="5867822" cy="72906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	——</a:t>
            </a:r>
            <a:r>
              <a:rPr lang="zh-CN" altLang="en-US" dirty="0">
                <a:latin typeface="+mn-ea"/>
                <a:cs typeface="+mn-ea"/>
                <a:sym typeface="+mn-ea"/>
              </a:rPr>
              <a:t>像搭积木一样构建你的产品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530B2F2-6E5C-487E-AD9B-7D44D7A294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059510B-2879-4EFC-87F5-DB4261BD2B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27" name="文本占位符 13">
            <a:extLst>
              <a:ext uri="{FF2B5EF4-FFF2-40B4-BE49-F238E27FC236}">
                <a16:creationId xmlns:a16="http://schemas.microsoft.com/office/drawing/2014/main" id="{F356A572-4CF4-4050-BBA5-4CAEDAE23E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5151" y="3702342"/>
            <a:ext cx="4918206" cy="570401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ea"/>
              </a:rPr>
              <a:t>1.1</a:t>
            </a:r>
            <a:r>
              <a:rPr lang="zh-CN" altLang="en-US" dirty="0">
                <a:cs typeface="+mn-ea"/>
                <a:sym typeface="+mn-ea"/>
              </a:rPr>
              <a:t>  开发中将会用到的第三方轮子介绍</a:t>
            </a:r>
            <a:endParaRPr lang="zh-CN" altLang="en-US" dirty="0"/>
          </a:p>
        </p:txBody>
      </p:sp>
      <p:sp>
        <p:nvSpPr>
          <p:cNvPr id="29" name="图片占位符 19">
            <a:extLst>
              <a:ext uri="{FF2B5EF4-FFF2-40B4-BE49-F238E27FC236}">
                <a16:creationId xmlns:a16="http://schemas.microsoft.com/office/drawing/2014/main" id="{C4A81B06-92F2-4049-B7B8-868E82D544E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16513" y="3702343"/>
            <a:ext cx="400050" cy="411187"/>
          </a:xfrm>
        </p:spPr>
      </p:sp>
      <p:sp>
        <p:nvSpPr>
          <p:cNvPr id="30" name="文本占位符 15">
            <a:extLst>
              <a:ext uri="{FF2B5EF4-FFF2-40B4-BE49-F238E27FC236}">
                <a16:creationId xmlns:a16="http://schemas.microsoft.com/office/drawing/2014/main" id="{5F2F51F8-DA62-408F-AEA9-DD3FEAE5F3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5152" y="5154305"/>
            <a:ext cx="3208397" cy="457200"/>
          </a:xfrm>
        </p:spPr>
        <p:txBody>
          <a:bodyPr>
            <a:normAutofit/>
          </a:bodyPr>
          <a:lstStyle/>
          <a:p>
            <a:r>
              <a:rPr lang="en-US" altLang="zh-CN" sz="2100" dirty="0">
                <a:cs typeface="+mn-ea"/>
                <a:sym typeface="+mn-ea"/>
              </a:rPr>
              <a:t>1.2</a:t>
            </a:r>
            <a:r>
              <a:rPr lang="zh-CN" altLang="en-US" sz="2100" dirty="0">
                <a:cs typeface="+mn-ea"/>
                <a:sym typeface="+mn-ea"/>
              </a:rPr>
              <a:t>  赛事通知和建议</a:t>
            </a:r>
          </a:p>
          <a:p>
            <a:endParaRPr lang="zh-CN" altLang="en-US" dirty="0"/>
          </a:p>
        </p:txBody>
      </p:sp>
      <p:sp>
        <p:nvSpPr>
          <p:cNvPr id="31" name="图片占位符 20">
            <a:extLst>
              <a:ext uri="{FF2B5EF4-FFF2-40B4-BE49-F238E27FC236}">
                <a16:creationId xmlns:a16="http://schemas.microsoft.com/office/drawing/2014/main" id="{E9589802-9DB9-4381-94A4-5211CBA2A70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563" y="5154305"/>
            <a:ext cx="400050" cy="411187"/>
          </a:xfrm>
        </p:spPr>
      </p:sp>
    </p:spTree>
    <p:extLst>
      <p:ext uri="{BB962C8B-B14F-4D97-AF65-F5344CB8AC3E}">
        <p14:creationId xmlns:p14="http://schemas.microsoft.com/office/powerpoint/2010/main" val="3746405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49324D5D-A7AF-404E-B833-00C5BCB700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133254" y="4279298"/>
            <a:ext cx="3121025" cy="5842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ea"/>
                <a:sym typeface="+mn-ea"/>
              </a:rPr>
              <a:t>学会利用先进生产工具</a:t>
            </a:r>
            <a:endParaRPr lang="zh-CN" altLang="en-US" dirty="0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A9856A38-E1D9-4057-B657-AF80E82DD78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149986" y="4807716"/>
            <a:ext cx="5247999" cy="711200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hlinkClick r:id="rId3"/>
              </a:rPr>
              <a:t>https://github.com/XDTIC/dazahui</a:t>
            </a:r>
            <a:endParaRPr lang="zh-CN" altLang="en-US" sz="1800" b="1" dirty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77A520C6-C248-43E5-B6D1-ED01E16B290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133254" y="1410303"/>
            <a:ext cx="2130384" cy="584200"/>
          </a:xfrm>
        </p:spPr>
        <p:txBody>
          <a:bodyPr/>
          <a:lstStyle/>
          <a:p>
            <a:r>
              <a:rPr lang="zh-CN" altLang="en-US" dirty="0">
                <a:latin typeface="+mn-ea"/>
                <a:sym typeface="+mn-ea"/>
              </a:rPr>
              <a:t>构思常见需求</a:t>
            </a:r>
            <a:endParaRPr lang="zh-CN" altLang="en-US" dirty="0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4808F154-EBB9-470C-A6BA-D5B605A6B6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133254" y="1906738"/>
            <a:ext cx="4462808" cy="7112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ea"/>
              </a:rPr>
              <a:t>排行榜、聊天室匹配、邮件通知、短信通知</a:t>
            </a:r>
            <a:r>
              <a:rPr lang="en-US" altLang="zh-CN" dirty="0">
                <a:latin typeface="+mn-ea"/>
              </a:rPr>
              <a:t>……</a:t>
            </a:r>
            <a:endParaRPr lang="zh-CN" altLang="en-US" dirty="0"/>
          </a:p>
        </p:txBody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C54048ED-6E64-47E5-8EAE-6F3BF6D29FF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50165" y="4279298"/>
            <a:ext cx="899795" cy="899795"/>
          </a:xfrm>
        </p:spPr>
      </p:sp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278C8D30-3917-48E9-B8FD-B0D32FDFFA5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33433" y="1450308"/>
            <a:ext cx="899795" cy="899795"/>
          </a:xfrm>
        </p:spPr>
      </p:sp>
      <p:sp>
        <p:nvSpPr>
          <p:cNvPr id="26" name="标题 9">
            <a:extLst>
              <a:ext uri="{FF2B5EF4-FFF2-40B4-BE49-F238E27FC236}">
                <a16:creationId xmlns:a16="http://schemas.microsoft.com/office/drawing/2014/main" id="{3A399A78-6C63-4757-8CCB-3B532E57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0515600" cy="674716"/>
          </a:xfrm>
        </p:spPr>
        <p:txBody>
          <a:bodyPr/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PART4 </a:t>
            </a:r>
            <a:r>
              <a:rPr lang="zh-CN" altLang="en-US" dirty="0">
                <a:latin typeface="+mn-ea"/>
                <a:cs typeface="+mn-ea"/>
                <a:sym typeface="+mn-ea"/>
              </a:rPr>
              <a:t>第三方工具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FBAB2D-8887-4B0C-8F05-6FF237D8D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8437" y="2676971"/>
            <a:ext cx="2427153" cy="2335719"/>
          </a:xfrm>
          <a:prstGeom prst="rect">
            <a:avLst/>
          </a:prstGeom>
        </p:spPr>
      </p:pic>
      <p:sp>
        <p:nvSpPr>
          <p:cNvPr id="27" name="文本占位符 17">
            <a:extLst>
              <a:ext uri="{FF2B5EF4-FFF2-40B4-BE49-F238E27FC236}">
                <a16:creationId xmlns:a16="http://schemas.microsoft.com/office/drawing/2014/main" id="{CD0D2374-983F-4C1C-9875-F02D4ADD7355}"/>
              </a:ext>
            </a:extLst>
          </p:cNvPr>
          <p:cNvSpPr txBox="1">
            <a:spLocks/>
          </p:cNvSpPr>
          <p:nvPr/>
        </p:nvSpPr>
        <p:spPr>
          <a:xfrm>
            <a:off x="8680449" y="2033738"/>
            <a:ext cx="3121025" cy="58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ea"/>
                <a:sym typeface="+mn-ea"/>
              </a:rPr>
              <a:t>相关的教程和材料获取：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217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95E33AA-C3D0-4C92-898B-B109EDA54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431" y="1855016"/>
            <a:ext cx="3662300" cy="1833711"/>
          </a:xfrm>
          <a:prstGeom prst="rect">
            <a:avLst/>
          </a:prstGeom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0D4A8E46-7CD4-491C-811E-A400574E2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PART4 </a:t>
            </a:r>
            <a:r>
              <a:rPr lang="zh-CN" altLang="en-US" dirty="0">
                <a:latin typeface="+mn-ea"/>
                <a:cs typeface="+mn-ea"/>
                <a:sym typeface="+mn-ea"/>
              </a:rPr>
              <a:t>赛事介绍及参赛建议</a:t>
            </a:r>
            <a:endParaRPr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4CD16EF1-AEBF-40F4-87C9-49D273F49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47" y="1152824"/>
            <a:ext cx="9949070" cy="5556089"/>
          </a:xfrm>
        </p:spPr>
        <p:txBody>
          <a:bodyPr>
            <a:normAutofit fontScale="92500" lnSpcReduction="20000"/>
          </a:bodyPr>
          <a:lstStyle/>
          <a:p>
            <a:br>
              <a:rPr lang="zh-CN" altLang="en-US" dirty="0"/>
            </a:br>
            <a:br>
              <a:rPr lang="zh-CN" altLang="en-US" dirty="0"/>
            </a:br>
            <a:endParaRPr lang="zh-CN" altLang="en-US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、必须国内任意高校学生，专科生、本科生、研究生都可以参与；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、必须使用腾讯云人工智能的能力应用到你的小程序产品中；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en-US" dirty="0">
                <a:solidFill>
                  <a:schemeClr val="tx1"/>
                </a:solidFill>
              </a:rPr>
              <a:t>、必须使用小程序</a:t>
            </a:r>
            <a:r>
              <a:rPr lang="en-US" altLang="zh-CN" dirty="0">
                <a:solidFill>
                  <a:schemeClr val="tx1"/>
                </a:solidFill>
              </a:rPr>
              <a:t>·</a:t>
            </a:r>
            <a:r>
              <a:rPr lang="zh-CN" altLang="en-US" dirty="0">
                <a:solidFill>
                  <a:schemeClr val="tx1"/>
                </a:solidFill>
              </a:rPr>
              <a:t>云开发进行小程序开发；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en-US" dirty="0">
                <a:solidFill>
                  <a:schemeClr val="tx1"/>
                </a:solidFill>
              </a:rPr>
              <a:t>、必须通过“腾讯云</a:t>
            </a:r>
            <a:r>
              <a:rPr lang="en-US" altLang="zh-CN" dirty="0">
                <a:solidFill>
                  <a:schemeClr val="tx1"/>
                </a:solidFill>
              </a:rPr>
              <a:t>AI”</a:t>
            </a:r>
            <a:r>
              <a:rPr lang="zh-CN" altLang="en-US" dirty="0">
                <a:solidFill>
                  <a:schemeClr val="tx1"/>
                </a:solidFill>
              </a:rPr>
              <a:t>公众号完成报名参赛；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、报名成功后，腾讯云会统一通过电子邮件给参赛同学发送参赛指引。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6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1~4</a:t>
            </a:r>
            <a:r>
              <a:rPr lang="zh-CN" altLang="en-US" dirty="0">
                <a:solidFill>
                  <a:schemeClr val="tx1"/>
                </a:solidFill>
              </a:rPr>
              <a:t>人组队；工坊作品将有绿色通道。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8AD01E-1108-43A9-8725-D32A282CF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2033" y="3930868"/>
            <a:ext cx="2319095" cy="232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91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FCF3CE03-8D7B-4707-8D8B-E32E5A814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16" y="779327"/>
            <a:ext cx="9978536" cy="5828002"/>
          </a:xfrm>
          <a:prstGeom prst="rect">
            <a:avLst/>
          </a:prstGeom>
        </p:spPr>
      </p:pic>
      <p:sp>
        <p:nvSpPr>
          <p:cNvPr id="26" name="标题 9">
            <a:extLst>
              <a:ext uri="{FF2B5EF4-FFF2-40B4-BE49-F238E27FC236}">
                <a16:creationId xmlns:a16="http://schemas.microsoft.com/office/drawing/2014/main" id="{3A399A78-6C63-4757-8CCB-3B532E57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0515600" cy="674716"/>
          </a:xfrm>
        </p:spPr>
        <p:txBody>
          <a:bodyPr/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PART4 </a:t>
            </a:r>
            <a:r>
              <a:rPr lang="zh-CN" altLang="en-US" dirty="0">
                <a:latin typeface="+mn-ea"/>
                <a:cs typeface="+mn-ea"/>
                <a:sym typeface="+mn-ea"/>
              </a:rPr>
              <a:t>腾讯云</a:t>
            </a:r>
            <a:r>
              <a:rPr lang="en-US" altLang="zh-CN" dirty="0">
                <a:latin typeface="+mn-ea"/>
                <a:cs typeface="+mn-ea"/>
                <a:sym typeface="+mn-ea"/>
              </a:rPr>
              <a:t>AI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0713F77-99A8-4486-A21A-38C3EEEB3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896" y="4502503"/>
            <a:ext cx="2327407" cy="22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51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E6636052-66CA-4872-AF3B-E7A27E230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933" y="527889"/>
            <a:ext cx="5314750" cy="1161763"/>
          </a:xfrm>
        </p:spPr>
        <p:txBody>
          <a:bodyPr>
            <a:normAutofit/>
          </a:bodyPr>
          <a:lstStyle/>
          <a:p>
            <a:r>
              <a:rPr lang="zh-CN" altLang="en-US" dirty="0"/>
              <a:t>感 谢 观 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324FAF-C591-48DC-915D-6C00830CF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12" y="2242266"/>
            <a:ext cx="833437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50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9456BCA-C8C3-4BF6-BD81-7F1F05A1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本次工坊参与人员的数据分析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C16047-D1A6-47A4-9C58-FBEA14848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985" y="1405965"/>
            <a:ext cx="6687015" cy="46640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3AF15A2-C8F7-4C92-9914-B6A3991CA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72" y="1405965"/>
            <a:ext cx="5220042" cy="499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49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C20A712B-389D-46B0-8323-1B377A0D07C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11210" y="4673599"/>
            <a:ext cx="4061819" cy="584200"/>
          </a:xfrm>
        </p:spPr>
        <p:txBody>
          <a:bodyPr/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PART4 </a:t>
            </a:r>
            <a:r>
              <a:rPr lang="zh-CN" altLang="en-US" dirty="0">
                <a:latin typeface="+mn-ea"/>
                <a:cs typeface="+mn-ea"/>
                <a:sym typeface="+mn-ea"/>
              </a:rPr>
              <a:t>赛事介绍及参赛建议</a:t>
            </a:r>
          </a:p>
          <a:p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7A82D77-D5CC-435B-9C05-203C68070DA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01724" y="3653366"/>
            <a:ext cx="5507859" cy="584200"/>
          </a:xfrm>
        </p:spPr>
        <p:txBody>
          <a:bodyPr>
            <a:normAutofit fontScale="92500"/>
          </a:bodyPr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PART3</a:t>
            </a:r>
            <a:r>
              <a:rPr lang="zh-CN" altLang="en-US" dirty="0">
                <a:latin typeface="+mn-ea"/>
                <a:cs typeface="+mn-ea"/>
                <a:sym typeface="+mn-ea"/>
              </a:rPr>
              <a:t>  如何深入云开发</a:t>
            </a:r>
            <a:r>
              <a:rPr lang="en-US" altLang="zh-CN" dirty="0">
                <a:latin typeface="+mn-ea"/>
                <a:cs typeface="+mn-ea"/>
                <a:sym typeface="+mn-ea"/>
              </a:rPr>
              <a:t>——</a:t>
            </a:r>
            <a:r>
              <a:rPr lang="zh-CN" altLang="en-US" dirty="0">
                <a:latin typeface="+mn-ea"/>
                <a:cs typeface="+mn-ea"/>
                <a:sym typeface="+mn-ea"/>
              </a:rPr>
              <a:t>像搭积木一样构建你的产品</a:t>
            </a:r>
          </a:p>
          <a:p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C9237B0-1C0A-4977-82BB-9E71E31A61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10851" y="2658533"/>
            <a:ext cx="3125706" cy="5842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PART2</a:t>
            </a:r>
            <a:r>
              <a:rPr lang="zh-CN" altLang="en-US" dirty="0">
                <a:latin typeface="+mn-ea"/>
                <a:cs typeface="+mn-ea"/>
                <a:sym typeface="+mn-ea"/>
              </a:rPr>
              <a:t> 如何认识云开发模式</a:t>
            </a:r>
          </a:p>
          <a:p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C74CA5E-14E2-4856-9C4A-A927C54763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23551" y="1638299"/>
            <a:ext cx="4850308" cy="5842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  <a:cs typeface="+mn-ea"/>
              </a:rPr>
              <a:t>PART1 </a:t>
            </a:r>
            <a:r>
              <a:rPr lang="zh-CN" altLang="en-US" dirty="0">
                <a:latin typeface="+mn-ea"/>
                <a:cs typeface="+mn-ea"/>
              </a:rPr>
              <a:t>引导：</a:t>
            </a:r>
            <a:r>
              <a:rPr lang="zh-CN" altLang="en-US" dirty="0">
                <a:latin typeface="+mn-ea"/>
              </a:rPr>
              <a:t>零基础上手微信小程序云开发</a:t>
            </a:r>
            <a:endParaRPr lang="zh-CN" altLang="en-US" dirty="0"/>
          </a:p>
          <a:p>
            <a:endParaRPr lang="zh-CN" altLang="en-US" dirty="0">
              <a:latin typeface="+mn-ea"/>
              <a:cs typeface="+mn-ea"/>
            </a:endParaRPr>
          </a:p>
          <a:p>
            <a:endParaRPr lang="zh-CN" altLang="en-US" dirty="0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B7D434CB-CC4E-436D-9C1D-BBA84D0BB0F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06611" y="1550117"/>
            <a:ext cx="720000" cy="720000"/>
          </a:xfrm>
        </p:spPr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9152D9C9-7794-4117-9E50-6716DC3EF76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06611" y="2565277"/>
            <a:ext cx="720000" cy="720000"/>
          </a:xfrm>
        </p:spPr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BE6AC07F-94C7-4BC6-866F-E34D0DA02F9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06611" y="3565184"/>
            <a:ext cx="720000" cy="720000"/>
          </a:xfrm>
        </p:spPr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5B3791E2-FCFB-496F-8D34-BA66AFD8FFB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06611" y="4580254"/>
            <a:ext cx="720000" cy="720000"/>
          </a:xfrm>
        </p:spPr>
      </p:sp>
    </p:spTree>
    <p:extLst>
      <p:ext uri="{BB962C8B-B14F-4D97-AF65-F5344CB8AC3E}">
        <p14:creationId xmlns:p14="http://schemas.microsoft.com/office/powerpoint/2010/main" val="3275000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49324D5D-A7AF-404E-B833-00C5BCB700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sym typeface="+mn-ea"/>
              </a:rPr>
              <a:t>HTML</a:t>
            </a:r>
            <a:r>
              <a:rPr lang="zh-CN" altLang="en-US" b="1" dirty="0">
                <a:latin typeface="+mn-ea"/>
                <a:sym typeface="+mn-ea"/>
              </a:rPr>
              <a:t>、</a:t>
            </a:r>
            <a:r>
              <a:rPr lang="en-US" altLang="zh-CN" b="1" dirty="0">
                <a:latin typeface="+mn-ea"/>
                <a:sym typeface="+mn-ea"/>
              </a:rPr>
              <a:t>CSS</a:t>
            </a:r>
          </a:p>
          <a:p>
            <a:endParaRPr lang="zh-CN" altLang="en-US" dirty="0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A9856A38-E1D9-4057-B657-AF80E82DD78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你需要有基础的</a:t>
            </a:r>
            <a:r>
              <a:rPr lang="en-US" altLang="zh-CN" dirty="0"/>
              <a:t>HTML</a:t>
            </a:r>
            <a:r>
              <a:rPr lang="zh-CN" altLang="en-US" dirty="0"/>
              <a:t>和</a:t>
            </a:r>
            <a:r>
              <a:rPr lang="en-US" altLang="zh-CN" dirty="0"/>
              <a:t>CSS</a:t>
            </a:r>
            <a:r>
              <a:rPr lang="zh-CN" altLang="en-US" dirty="0"/>
              <a:t>知识，不用太多，因为我们会介绍一些替代方案。甚至你可能并不需要亲自编写</a:t>
            </a:r>
            <a:r>
              <a:rPr lang="en-US" altLang="zh-CN" dirty="0"/>
              <a:t>CSS.</a:t>
            </a:r>
            <a:endParaRPr lang="zh-CN" altLang="en-US" dirty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77A520C6-C248-43E5-B6D1-ED01E16B290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sym typeface="+mn-ea"/>
              </a:rPr>
              <a:t>有一定的学科基础</a:t>
            </a:r>
            <a:endParaRPr lang="zh-CN" altLang="en-US" dirty="0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4808F154-EBB9-470C-A6BA-D5B605A6B6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</a:rPr>
              <a:t>你至少应该知道什么是</a:t>
            </a:r>
            <a:r>
              <a:rPr lang="en-US" altLang="zh-CN" dirty="0">
                <a:latin typeface="+mn-ea"/>
              </a:rPr>
              <a:t>HTTP</a:t>
            </a:r>
            <a:r>
              <a:rPr lang="zh-CN" altLang="en-US" dirty="0">
                <a:latin typeface="+mn-ea"/>
              </a:rPr>
              <a:t>请求，知道如何进行数据库操作，知道什么是</a:t>
            </a:r>
            <a:r>
              <a:rPr lang="en-US" altLang="zh-CN" dirty="0">
                <a:latin typeface="+mn-ea"/>
              </a:rPr>
              <a:t>json</a:t>
            </a:r>
            <a:r>
              <a:rPr lang="zh-CN" altLang="en-US" dirty="0">
                <a:latin typeface="+mn-ea"/>
              </a:rPr>
              <a:t>文件等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22A199B2-91ED-4427-8613-814796C4C3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sym typeface="+mn-ea"/>
              </a:rPr>
              <a:t>JavaScript</a:t>
            </a:r>
          </a:p>
          <a:p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10766146-A1E6-49AC-988C-40098128EE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</a:rPr>
              <a:t>小程序的业务逻辑均由</a:t>
            </a:r>
            <a:r>
              <a:rPr lang="en-US" altLang="zh-CN" dirty="0">
                <a:latin typeface="+mn-ea"/>
              </a:rPr>
              <a:t>JS</a:t>
            </a:r>
            <a:r>
              <a:rPr lang="zh-CN" altLang="en-US" dirty="0">
                <a:latin typeface="+mn-ea"/>
              </a:rPr>
              <a:t>编写，因此你对</a:t>
            </a:r>
            <a:r>
              <a:rPr lang="en-US" altLang="zh-CN" dirty="0">
                <a:latin typeface="+mn-ea"/>
              </a:rPr>
              <a:t>JS</a:t>
            </a:r>
            <a:r>
              <a:rPr lang="zh-CN" altLang="en-US" dirty="0">
                <a:latin typeface="+mn-ea"/>
              </a:rPr>
              <a:t>需要有一定的理解。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63A41708-02B0-466E-9BBF-694D7B67DB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138" y="2715732"/>
            <a:ext cx="5474739" cy="1612900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开发一个小程序</a:t>
            </a:r>
            <a:endParaRPr lang="en-US" altLang="zh-CN" dirty="0"/>
          </a:p>
          <a:p>
            <a:pPr algn="ctr"/>
            <a:r>
              <a:rPr lang="zh-CN" altLang="en-US" dirty="0"/>
              <a:t>你所需要拥有的编程基础</a:t>
            </a:r>
          </a:p>
          <a:p>
            <a:endParaRPr lang="zh-CN" altLang="en-US" dirty="0"/>
          </a:p>
        </p:txBody>
      </p: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416A497F-A97E-4FEB-A2F4-CB91283087F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C54048ED-6E64-47E5-8EAE-6F3BF6D29FF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278C8D30-3917-48E9-B8FD-B0D32FDFFA5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1921E43C-54F5-41A2-A79E-E06097929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编程基础</a:t>
            </a:r>
          </a:p>
        </p:txBody>
      </p:sp>
    </p:spTree>
    <p:extLst>
      <p:ext uri="{BB962C8B-B14F-4D97-AF65-F5344CB8AC3E}">
        <p14:creationId xmlns:p14="http://schemas.microsoft.com/office/powerpoint/2010/main" val="1027935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69655A10-414B-4C1E-A89A-0ADB3B3E7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221" y="939337"/>
            <a:ext cx="9068222" cy="916853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+mn-ea"/>
                <a:cs typeface="+mn-ea"/>
              </a:rPr>
              <a:t>引导：</a:t>
            </a:r>
            <a:r>
              <a:rPr lang="zh-CN" altLang="en-US" dirty="0">
                <a:latin typeface="+mn-ea"/>
              </a:rPr>
              <a:t>零基础上手微信小程序云开发</a:t>
            </a:r>
            <a:endParaRPr lang="zh-CN" altLang="en-US" dirty="0"/>
          </a:p>
        </p:txBody>
      </p:sp>
      <p:sp>
        <p:nvSpPr>
          <p:cNvPr id="11" name="副标题 10">
            <a:extLst>
              <a:ext uri="{FF2B5EF4-FFF2-40B4-BE49-F238E27FC236}">
                <a16:creationId xmlns:a16="http://schemas.microsoft.com/office/drawing/2014/main" id="{49278F3F-4B83-4DF9-8820-D7AAF77FD8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zh-CN" b="1" dirty="0">
                <a:latin typeface="+mn-ea"/>
              </a:rPr>
              <a:t>Make Your first WeChat Mini-Program</a:t>
            </a:r>
          </a:p>
          <a:p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530B2F2-6E5C-487E-AD9B-7D44D7A294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059510B-2879-4EFC-87F5-DB4261BD2B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27" name="文本占位符 13">
            <a:extLst>
              <a:ext uri="{FF2B5EF4-FFF2-40B4-BE49-F238E27FC236}">
                <a16:creationId xmlns:a16="http://schemas.microsoft.com/office/drawing/2014/main" id="{F356A572-4CF4-4050-BBA5-4CAEDAE23E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5153" y="3558917"/>
            <a:ext cx="2126934" cy="457200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ea"/>
              </a:rPr>
              <a:t>1.1</a:t>
            </a:r>
            <a:r>
              <a:rPr lang="zh-CN" altLang="en-US" dirty="0">
                <a:cs typeface="+mn-ea"/>
                <a:sym typeface="+mn-ea"/>
              </a:rPr>
              <a:t>  微信公众平台</a:t>
            </a:r>
          </a:p>
          <a:p>
            <a:endParaRPr lang="zh-CN" altLang="en-US" dirty="0"/>
          </a:p>
        </p:txBody>
      </p:sp>
      <p:sp>
        <p:nvSpPr>
          <p:cNvPr id="28" name="文本占位符 14">
            <a:extLst>
              <a:ext uri="{FF2B5EF4-FFF2-40B4-BE49-F238E27FC236}">
                <a16:creationId xmlns:a16="http://schemas.microsoft.com/office/drawing/2014/main" id="{AB9668A6-9056-47EA-A0FB-9F0A0757B7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5153" y="3964940"/>
            <a:ext cx="3208397" cy="457200"/>
          </a:xfrm>
        </p:spPr>
        <p:txBody>
          <a:bodyPr/>
          <a:lstStyle/>
          <a:p>
            <a:r>
              <a:rPr lang="zh-CN" altLang="en-US" dirty="0">
                <a:cs typeface="+mn-ea"/>
              </a:rPr>
              <a:t>获取你的微信开发者身份</a:t>
            </a:r>
            <a:endParaRPr lang="zh-CN" altLang="en-US" dirty="0"/>
          </a:p>
        </p:txBody>
      </p:sp>
      <p:sp>
        <p:nvSpPr>
          <p:cNvPr id="29" name="图片占位符 19">
            <a:extLst>
              <a:ext uri="{FF2B5EF4-FFF2-40B4-BE49-F238E27FC236}">
                <a16:creationId xmlns:a16="http://schemas.microsoft.com/office/drawing/2014/main" id="{C4A81B06-92F2-4049-B7B8-868E82D544E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16513" y="3702343"/>
            <a:ext cx="400050" cy="411187"/>
          </a:xfrm>
        </p:spPr>
      </p:sp>
      <p:sp>
        <p:nvSpPr>
          <p:cNvPr id="30" name="文本占位符 15">
            <a:extLst>
              <a:ext uri="{FF2B5EF4-FFF2-40B4-BE49-F238E27FC236}">
                <a16:creationId xmlns:a16="http://schemas.microsoft.com/office/drawing/2014/main" id="{5F2F51F8-DA62-408F-AEA9-DD3FEAE5F3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5152" y="4776616"/>
            <a:ext cx="3208397" cy="457200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sz="2100" dirty="0">
                <a:cs typeface="+mn-ea"/>
                <a:sym typeface="+mn-ea"/>
              </a:rPr>
              <a:t>1.2</a:t>
            </a:r>
            <a:r>
              <a:rPr lang="zh-CN" altLang="en-US" sz="2100" dirty="0">
                <a:cs typeface="+mn-ea"/>
                <a:sym typeface="+mn-ea"/>
              </a:rPr>
              <a:t>  构建你的第一个微信小程序</a:t>
            </a:r>
          </a:p>
          <a:p>
            <a:endParaRPr lang="zh-CN" altLang="en-US" dirty="0"/>
          </a:p>
        </p:txBody>
      </p:sp>
      <p:sp>
        <p:nvSpPr>
          <p:cNvPr id="31" name="图片占位符 20">
            <a:extLst>
              <a:ext uri="{FF2B5EF4-FFF2-40B4-BE49-F238E27FC236}">
                <a16:creationId xmlns:a16="http://schemas.microsoft.com/office/drawing/2014/main" id="{E9589802-9DB9-4381-94A4-5211CBA2A70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563" y="4776616"/>
            <a:ext cx="400050" cy="411187"/>
          </a:xfrm>
        </p:spPr>
      </p:sp>
    </p:spTree>
    <p:extLst>
      <p:ext uri="{BB962C8B-B14F-4D97-AF65-F5344CB8AC3E}">
        <p14:creationId xmlns:p14="http://schemas.microsoft.com/office/powerpoint/2010/main" val="3381798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0D4A8E46-7CD4-491C-811E-A400574E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0515600" cy="674716"/>
          </a:xfrm>
        </p:spPr>
        <p:txBody>
          <a:bodyPr/>
          <a:lstStyle/>
          <a:p>
            <a:r>
              <a:rPr lang="en-US" altLang="zh-CN" dirty="0">
                <a:latin typeface="+mn-ea"/>
                <a:cs typeface="+mn-ea"/>
              </a:rPr>
              <a:t>PART1 </a:t>
            </a:r>
            <a:r>
              <a:rPr lang="zh-CN" altLang="en-US" dirty="0">
                <a:latin typeface="+mn-ea"/>
                <a:cs typeface="+mn-ea"/>
              </a:rPr>
              <a:t>引导：</a:t>
            </a:r>
            <a:r>
              <a:rPr lang="zh-CN" altLang="en-US" dirty="0">
                <a:latin typeface="+mn-ea"/>
              </a:rPr>
              <a:t>零基础上手微信小程序云开发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0190C3C-3DF2-49A2-8CDB-B246C0A7CE20}"/>
              </a:ext>
            </a:extLst>
          </p:cNvPr>
          <p:cNvSpPr txBox="1">
            <a:spLocks/>
          </p:cNvSpPr>
          <p:nvPr/>
        </p:nvSpPr>
        <p:spPr>
          <a:xfrm>
            <a:off x="1023732" y="1116256"/>
            <a:ext cx="11352678" cy="584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500" b="1" dirty="0">
                <a:hlinkClick r:id="rId3"/>
              </a:rPr>
              <a:t>https://github.com/XDTIC/HowToBeginWithWechatMiniProgram</a:t>
            </a:r>
            <a:endParaRPr lang="zh-CN" altLang="en-US" sz="25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905370-E48C-4E0A-B6CB-76413F95B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952" y="1875480"/>
            <a:ext cx="3188193" cy="3107039"/>
          </a:xfrm>
          <a:prstGeom prst="rect">
            <a:avLst/>
          </a:prstGeom>
        </p:spPr>
      </p:pic>
      <p:sp>
        <p:nvSpPr>
          <p:cNvPr id="12" name="文本占位符 9">
            <a:extLst>
              <a:ext uri="{FF2B5EF4-FFF2-40B4-BE49-F238E27FC236}">
                <a16:creationId xmlns:a16="http://schemas.microsoft.com/office/drawing/2014/main" id="{6C438CAD-2549-4F75-A4D6-5B385C6F09E3}"/>
              </a:ext>
            </a:extLst>
          </p:cNvPr>
          <p:cNvSpPr txBox="1">
            <a:spLocks/>
          </p:cNvSpPr>
          <p:nvPr/>
        </p:nvSpPr>
        <p:spPr>
          <a:xfrm>
            <a:off x="695741" y="5449644"/>
            <a:ext cx="11002616" cy="5842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ea"/>
                <a:cs typeface="+mn-ea"/>
              </a:rPr>
              <a:t>我们将由这个引子，从</a:t>
            </a:r>
            <a:r>
              <a:rPr lang="en-US" altLang="zh-CN" dirty="0">
                <a:latin typeface="+mn-ea"/>
                <a:cs typeface="+mn-ea"/>
              </a:rPr>
              <a:t>0</a:t>
            </a:r>
            <a:r>
              <a:rPr lang="zh-CN" altLang="en-US" dirty="0">
                <a:latin typeface="+mn-ea"/>
                <a:cs typeface="+mn-ea"/>
              </a:rPr>
              <a:t>开始获得你的微信小程序开发者身份，并盲人摸象式的接触云开发的基础样貌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5457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9456BCA-C8C3-4BF6-BD81-7F1F05A1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PART2</a:t>
            </a:r>
            <a:r>
              <a:rPr lang="zh-CN" altLang="en-US" dirty="0">
                <a:latin typeface="+mn-ea"/>
                <a:cs typeface="+mn-ea"/>
                <a:sym typeface="+mn-ea"/>
              </a:rPr>
              <a:t> 如何认识云开发模式</a:t>
            </a:r>
            <a:br>
              <a:rPr lang="zh-CN" altLang="en-US" dirty="0">
                <a:latin typeface="+mn-ea"/>
                <a:cs typeface="+mn-ea"/>
                <a:sym typeface="+mn-ea"/>
              </a:rPr>
            </a:b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F8E6239-3490-4FE5-A5F1-88B84F45BD62}"/>
              </a:ext>
            </a:extLst>
          </p:cNvPr>
          <p:cNvSpPr/>
          <p:nvPr/>
        </p:nvSpPr>
        <p:spPr>
          <a:xfrm>
            <a:off x="7897450" y="1148602"/>
            <a:ext cx="2668123" cy="1550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云存储</a:t>
            </a:r>
            <a:endParaRPr lang="en-US" altLang="zh-CN" sz="4000" dirty="0"/>
          </a:p>
          <a:p>
            <a:pPr algn="ctr"/>
            <a:r>
              <a:rPr lang="en-US" altLang="zh-CN" dirty="0"/>
              <a:t>e.g. </a:t>
            </a:r>
            <a:r>
              <a:rPr lang="zh-CN" altLang="en-US" dirty="0"/>
              <a:t>文件</a:t>
            </a:r>
            <a:r>
              <a:rPr lang="en-US" altLang="zh-CN" dirty="0"/>
              <a:t>/</a:t>
            </a:r>
            <a:r>
              <a:rPr lang="zh-CN" altLang="en-US" dirty="0"/>
              <a:t>数据库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43FB2F0-9AEB-4C4F-A7D0-82073817749D}"/>
              </a:ext>
            </a:extLst>
          </p:cNvPr>
          <p:cNvSpPr/>
          <p:nvPr/>
        </p:nvSpPr>
        <p:spPr>
          <a:xfrm>
            <a:off x="7897450" y="4064082"/>
            <a:ext cx="2668123" cy="1550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云函数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A055DBC-771C-49F0-B615-EB9D4C10D6A2}"/>
              </a:ext>
            </a:extLst>
          </p:cNvPr>
          <p:cNvSpPr/>
          <p:nvPr/>
        </p:nvSpPr>
        <p:spPr>
          <a:xfrm>
            <a:off x="7396246" y="1148602"/>
            <a:ext cx="3670530" cy="47552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腾讯</a:t>
            </a:r>
            <a:r>
              <a:rPr lang="en-US" altLang="zh-CN" sz="4000" dirty="0"/>
              <a:t>API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BDAC1B5-87E6-483C-B99F-1C43DEB6F649}"/>
              </a:ext>
            </a:extLst>
          </p:cNvPr>
          <p:cNvSpPr/>
          <p:nvPr/>
        </p:nvSpPr>
        <p:spPr>
          <a:xfrm>
            <a:off x="664504" y="1148602"/>
            <a:ext cx="3309731" cy="475524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一个正常的网页开发</a:t>
            </a:r>
          </a:p>
        </p:txBody>
      </p:sp>
      <p:sp>
        <p:nvSpPr>
          <p:cNvPr id="17" name="加号 16">
            <a:extLst>
              <a:ext uri="{FF2B5EF4-FFF2-40B4-BE49-F238E27FC236}">
                <a16:creationId xmlns:a16="http://schemas.microsoft.com/office/drawing/2014/main" id="{00287C43-1DAD-4332-9852-B525BFEC45BA}"/>
              </a:ext>
            </a:extLst>
          </p:cNvPr>
          <p:cNvSpPr/>
          <p:nvPr/>
        </p:nvSpPr>
        <p:spPr>
          <a:xfrm>
            <a:off x="5142791" y="2771995"/>
            <a:ext cx="1675451" cy="1550504"/>
          </a:xfrm>
          <a:prstGeom prst="mathPlu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956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9456BCA-C8C3-4BF6-BD81-7F1F05A1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514643"/>
          </a:xfrm>
        </p:spPr>
        <p:txBody>
          <a:bodyPr/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PART2 </a:t>
            </a:r>
            <a:r>
              <a:rPr lang="zh-CN" altLang="en-US" dirty="0">
                <a:latin typeface="+mn-ea"/>
                <a:cs typeface="+mn-ea"/>
                <a:sym typeface="+mn-ea"/>
              </a:rPr>
              <a:t>如何认识云开发模式</a:t>
            </a:r>
            <a:br>
              <a:rPr lang="zh-CN" altLang="en-US" dirty="0">
                <a:latin typeface="+mn-ea"/>
                <a:cs typeface="+mn-ea"/>
                <a:sym typeface="+mn-ea"/>
              </a:rPr>
            </a:b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F8E6239-3490-4FE5-A5F1-88B84F45BD62}"/>
              </a:ext>
            </a:extLst>
          </p:cNvPr>
          <p:cNvSpPr/>
          <p:nvPr/>
        </p:nvSpPr>
        <p:spPr>
          <a:xfrm>
            <a:off x="7897450" y="1188358"/>
            <a:ext cx="2668123" cy="1550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云存储</a:t>
            </a:r>
            <a:endParaRPr lang="en-US" altLang="zh-CN" sz="4000" dirty="0"/>
          </a:p>
          <a:p>
            <a:pPr algn="ctr"/>
            <a:r>
              <a:rPr lang="en-US" altLang="zh-CN" dirty="0"/>
              <a:t>e.g. </a:t>
            </a:r>
            <a:r>
              <a:rPr lang="zh-CN" altLang="en-US" dirty="0"/>
              <a:t>文件</a:t>
            </a:r>
            <a:r>
              <a:rPr lang="en-US" altLang="zh-CN" dirty="0"/>
              <a:t>/</a:t>
            </a:r>
            <a:r>
              <a:rPr lang="zh-CN" altLang="en-US" dirty="0"/>
              <a:t>数据库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43FB2F0-9AEB-4C4F-A7D0-82073817749D}"/>
              </a:ext>
            </a:extLst>
          </p:cNvPr>
          <p:cNvSpPr/>
          <p:nvPr/>
        </p:nvSpPr>
        <p:spPr>
          <a:xfrm>
            <a:off x="7897450" y="4064082"/>
            <a:ext cx="2668123" cy="1550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云函数</a:t>
            </a:r>
            <a:endParaRPr lang="en-US" altLang="zh-CN" sz="4000" dirty="0"/>
          </a:p>
          <a:p>
            <a:pPr algn="ctr"/>
            <a:r>
              <a:rPr lang="zh-CN" altLang="en-US" dirty="0"/>
              <a:t>在服务器上运行的函数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BDAC1B5-87E6-483C-B99F-1C43DEB6F649}"/>
              </a:ext>
            </a:extLst>
          </p:cNvPr>
          <p:cNvSpPr/>
          <p:nvPr/>
        </p:nvSpPr>
        <p:spPr>
          <a:xfrm>
            <a:off x="664504" y="1148602"/>
            <a:ext cx="3309731" cy="475524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一个正常的网页开发</a:t>
            </a:r>
          </a:p>
        </p:txBody>
      </p:sp>
      <p:sp>
        <p:nvSpPr>
          <p:cNvPr id="17" name="加号 16">
            <a:extLst>
              <a:ext uri="{FF2B5EF4-FFF2-40B4-BE49-F238E27FC236}">
                <a16:creationId xmlns:a16="http://schemas.microsoft.com/office/drawing/2014/main" id="{00287C43-1DAD-4332-9852-B525BFEC45BA}"/>
              </a:ext>
            </a:extLst>
          </p:cNvPr>
          <p:cNvSpPr/>
          <p:nvPr/>
        </p:nvSpPr>
        <p:spPr>
          <a:xfrm>
            <a:off x="5142791" y="2771995"/>
            <a:ext cx="1675451" cy="1550504"/>
          </a:xfrm>
          <a:prstGeom prst="mathPlu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809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2027</Words>
  <Application>Microsoft Office PowerPoint</Application>
  <PresentationFormat>宽屏</PresentationFormat>
  <Paragraphs>255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微软雅黑</vt:lpstr>
      <vt:lpstr>Arial</vt:lpstr>
      <vt:lpstr>Wingdings</vt:lpstr>
      <vt:lpstr>Office 主题​​</vt:lpstr>
      <vt:lpstr>PowerPoint 演示文稿</vt:lpstr>
      <vt:lpstr>本次工坊参与人员的数据分析</vt:lpstr>
      <vt:lpstr>本次工坊参与人员的数据分析</vt:lpstr>
      <vt:lpstr>PowerPoint 演示文稿</vt:lpstr>
      <vt:lpstr>编程基础</vt:lpstr>
      <vt:lpstr>引导：零基础上手微信小程序云开发</vt:lpstr>
      <vt:lpstr>PART1 引导：零基础上手微信小程序云开发 </vt:lpstr>
      <vt:lpstr>PART2 如何认识云开发模式 </vt:lpstr>
      <vt:lpstr>PART2 如何认识云开发模式 </vt:lpstr>
      <vt:lpstr>PART2 如何认识云开发模式 —— 学会读文档 </vt:lpstr>
      <vt:lpstr>PART2 如何认识云开发模式 —— 数据库 </vt:lpstr>
      <vt:lpstr>PART2 如何认识云开发模式 —— 云函数的层次 </vt:lpstr>
      <vt:lpstr>如何深入云开发</vt:lpstr>
      <vt:lpstr>PowerPoint 演示文稿</vt:lpstr>
      <vt:lpstr>PART3  如何深入云开发——像搭积木一样构建你的产品  </vt:lpstr>
      <vt:lpstr>PART3  如何深入云开发——像搭积木一样构建你的产品  </vt:lpstr>
      <vt:lpstr>PART3  事件、数据与绑定   </vt:lpstr>
      <vt:lpstr>PART3  事件、数据与绑定   </vt:lpstr>
      <vt:lpstr>PART3  事件、数据与绑定   </vt:lpstr>
      <vt:lpstr>PART3  如何深入云开发——像搭积木一样构建你的产品</vt:lpstr>
      <vt:lpstr>赛事介绍及参赛建议</vt:lpstr>
      <vt:lpstr>PART4 第三方工具</vt:lpstr>
      <vt:lpstr>PART4 赛事介绍及参赛建议</vt:lpstr>
      <vt:lpstr>PART4 腾讯云AI</vt:lpstr>
      <vt:lpstr>感 谢 观 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v_langyi(易朗)</dc:creator>
  <cp:lastModifiedBy>pika</cp:lastModifiedBy>
  <cp:revision>167</cp:revision>
  <dcterms:created xsi:type="dcterms:W3CDTF">2019-08-01T03:05:01Z</dcterms:created>
  <dcterms:modified xsi:type="dcterms:W3CDTF">2019-10-31T15:36:44Z</dcterms:modified>
</cp:coreProperties>
</file>